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Override1.xml" ContentType="application/vnd.openxmlformats-officedocument.themeOverr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78" r:id="rId3"/>
    <p:sldId id="257" r:id="rId4"/>
    <p:sldId id="268" r:id="rId5"/>
    <p:sldId id="283" r:id="rId6"/>
    <p:sldId id="264" r:id="rId7"/>
    <p:sldId id="281" r:id="rId8"/>
    <p:sldId id="279" r:id="rId9"/>
    <p:sldId id="271" r:id="rId10"/>
    <p:sldId id="276" r:id="rId11"/>
    <p:sldId id="280" r:id="rId12"/>
    <p:sldId id="260" r:id="rId13"/>
    <p:sldId id="277" r:id="rId14"/>
    <p:sldId id="273" r:id="rId15"/>
    <p:sldId id="274" r:id="rId16"/>
    <p:sldId id="266" r:id="rId17"/>
    <p:sldId id="262" r:id="rId18"/>
    <p:sldId id="282" r:id="rId19"/>
    <p:sldId id="261" r:id="rId20"/>
    <p:sldId id="263" r:id="rId21"/>
    <p:sldId id="265" r:id="rId22"/>
    <p:sldId id="272" r:id="rId23"/>
  </p:sldIdLst>
  <p:sldSz cx="9361488" cy="5400675"/>
  <p:notesSz cx="6858000" cy="9144000"/>
  <p:defaultTextStyle>
    <a:defPPr>
      <a:defRPr lang="nb-NO"/>
    </a:defPPr>
    <a:lvl1pPr marL="0" algn="l" defTabSz="944758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72379" algn="l" defTabSz="944758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44758" algn="l" defTabSz="944758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417137" algn="l" defTabSz="944758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89516" algn="l" defTabSz="944758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361895" algn="l" defTabSz="944758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834274" algn="l" defTabSz="944758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306653" algn="l" defTabSz="944758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779032" algn="l" defTabSz="944758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89080" autoAdjust="0"/>
  </p:normalViewPr>
  <p:slideViewPr>
    <p:cSldViewPr>
      <p:cViewPr varScale="1">
        <p:scale>
          <a:sx n="182" d="100"/>
          <a:sy n="182" d="100"/>
        </p:scale>
        <p:origin x="-1266" y="-78"/>
      </p:cViewPr>
      <p:guideLst>
        <p:guide orient="horz" pos="1701"/>
        <p:guide pos="294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BD1341-87FB-4796-99EF-E372FDD897A7}" type="datetimeFigureOut">
              <a:rPr lang="en-US" smtClean="0"/>
              <a:pPr/>
              <a:t>10/27/2024</a:t>
            </a:fld>
            <a:endParaRPr lang="en-US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685800"/>
            <a:ext cx="59436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en-US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8DB547-1645-4D7B-8808-33D79D03579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4475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72379" algn="l" defTabSz="94475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44758" algn="l" defTabSz="94475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417137" algn="l" defTabSz="94475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89516" algn="l" defTabSz="94475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361895" algn="l" defTabSz="94475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834274" algn="l" defTabSz="94475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306653" algn="l" defTabSz="94475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79032" algn="l" defTabSz="94475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>
          <a:xfrm>
            <a:off x="457200" y="685800"/>
            <a:ext cx="5943600" cy="3429000"/>
          </a:xfrm>
        </p:spPr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2020-03-09: Version 1.0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8DB547-1645-4D7B-8808-33D79D03579C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>
          <a:xfrm>
            <a:off x="457200" y="685800"/>
            <a:ext cx="5943600" cy="3429000"/>
          </a:xfrm>
        </p:spPr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2020-03-09: Version 1.0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8DB547-1645-4D7B-8808-33D79D03579C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>
          <a:xfrm>
            <a:off x="457200" y="685800"/>
            <a:ext cx="5943600" cy="3429000"/>
          </a:xfrm>
        </p:spPr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8DB547-1645-4D7B-8808-33D79D03579C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702112" y="1677710"/>
            <a:ext cx="7957265" cy="1157645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404223" y="3060382"/>
            <a:ext cx="6553042" cy="138017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723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447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171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895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61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8342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3066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790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68075" y="5005626"/>
            <a:ext cx="2184347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fld id="{BB56636F-9E64-48A9-A0E8-D6911EA208CE}" type="datetimeFigureOut">
              <a:rPr lang="nb-NO" smtClean="0"/>
              <a:pPr/>
              <a:t>27.10.2024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98509" y="5005626"/>
            <a:ext cx="2964471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709067" y="5005626"/>
            <a:ext cx="2184347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68075" y="5005626"/>
            <a:ext cx="2184347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fld id="{BB56636F-9E64-48A9-A0E8-D6911EA208CE}" type="datetimeFigureOut">
              <a:rPr lang="nb-NO" smtClean="0"/>
              <a:pPr/>
              <a:t>27.10.2024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98509" y="5005626"/>
            <a:ext cx="2964471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709067" y="5005626"/>
            <a:ext cx="2184347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787079" y="216278"/>
            <a:ext cx="2106335" cy="4608076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68074" y="216278"/>
            <a:ext cx="6162980" cy="4608076"/>
          </a:xfrm>
        </p:spPr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68075" y="5005626"/>
            <a:ext cx="2184347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fld id="{BB56636F-9E64-48A9-A0E8-D6911EA208CE}" type="datetimeFigureOut">
              <a:rPr lang="nb-NO" smtClean="0"/>
              <a:pPr/>
              <a:t>27.10.2024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98509" y="5005626"/>
            <a:ext cx="2964471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709067" y="5005626"/>
            <a:ext cx="2184347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08146"/>
            <a:ext cx="9361488" cy="297709"/>
          </a:xfrm>
        </p:spPr>
        <p:txBody>
          <a:bodyPr/>
          <a:lstStyle>
            <a:lvl1pPr>
              <a:defRPr sz="25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08146"/>
            <a:ext cx="9361488" cy="297709"/>
          </a:xfrm>
        </p:spPr>
        <p:txBody>
          <a:bodyPr/>
          <a:lstStyle>
            <a:lvl1pPr>
              <a:defRPr sz="25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68075" y="685395"/>
            <a:ext cx="8425339" cy="680477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39493" y="3470435"/>
            <a:ext cx="7957265" cy="1072634"/>
          </a:xfrm>
        </p:spPr>
        <p:txBody>
          <a:bodyPr anchor="t"/>
          <a:lstStyle>
            <a:lvl1pPr algn="l">
              <a:defRPr sz="4100" b="1" cap="all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39493" y="2289037"/>
            <a:ext cx="7957265" cy="1181397"/>
          </a:xfrm>
        </p:spPr>
        <p:txBody>
          <a:bodyPr anchor="b"/>
          <a:lstStyle>
            <a:lvl1pPr marL="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1pPr>
            <a:lvl2pPr marL="47237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44758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3pPr>
            <a:lvl4pPr marL="141713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8951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36189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83427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30665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7790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68075" y="5005626"/>
            <a:ext cx="2184347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fld id="{BB56636F-9E64-48A9-A0E8-D6911EA208CE}" type="datetimeFigureOut">
              <a:rPr lang="nb-NO" smtClean="0"/>
              <a:pPr/>
              <a:t>27.10.2024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98509" y="5005626"/>
            <a:ext cx="2964471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709067" y="5005626"/>
            <a:ext cx="2184347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68075" y="1260158"/>
            <a:ext cx="4134657" cy="3564196"/>
          </a:xfrm>
        </p:spPr>
        <p:txBody>
          <a:bodyPr/>
          <a:lstStyle>
            <a:lvl1pPr>
              <a:defRPr sz="2900"/>
            </a:lvl1pPr>
            <a:lvl2pPr>
              <a:defRPr sz="25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758757" y="1260158"/>
            <a:ext cx="4134657" cy="3564196"/>
          </a:xfrm>
        </p:spPr>
        <p:txBody>
          <a:bodyPr/>
          <a:lstStyle>
            <a:lvl1pPr>
              <a:defRPr sz="2900"/>
            </a:lvl1pPr>
            <a:lvl2pPr>
              <a:defRPr sz="25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68075" y="5005626"/>
            <a:ext cx="2184347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fld id="{BB56636F-9E64-48A9-A0E8-D6911EA208CE}" type="datetimeFigureOut">
              <a:rPr lang="nb-NO" smtClean="0"/>
              <a:pPr/>
              <a:t>27.10.2024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98509" y="5005626"/>
            <a:ext cx="2964471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709067" y="5005626"/>
            <a:ext cx="2184347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68074" y="1208902"/>
            <a:ext cx="4136283" cy="503813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72379" indent="0">
              <a:buNone/>
              <a:defRPr sz="2100" b="1"/>
            </a:lvl2pPr>
            <a:lvl3pPr marL="944758" indent="0">
              <a:buNone/>
              <a:defRPr sz="1900" b="1"/>
            </a:lvl3pPr>
            <a:lvl4pPr marL="1417137" indent="0">
              <a:buNone/>
              <a:defRPr sz="1700" b="1"/>
            </a:lvl4pPr>
            <a:lvl5pPr marL="1889516" indent="0">
              <a:buNone/>
              <a:defRPr sz="1700" b="1"/>
            </a:lvl5pPr>
            <a:lvl6pPr marL="2361895" indent="0">
              <a:buNone/>
              <a:defRPr sz="1700" b="1"/>
            </a:lvl6pPr>
            <a:lvl7pPr marL="2834274" indent="0">
              <a:buNone/>
              <a:defRPr sz="1700" b="1"/>
            </a:lvl7pPr>
            <a:lvl8pPr marL="3306653" indent="0">
              <a:buNone/>
              <a:defRPr sz="1700" b="1"/>
            </a:lvl8pPr>
            <a:lvl9pPr marL="3779032" indent="0">
              <a:buNone/>
              <a:defRPr sz="17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8074" y="1712714"/>
            <a:ext cx="4136283" cy="3111639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755507" y="1208902"/>
            <a:ext cx="4137908" cy="503813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72379" indent="0">
              <a:buNone/>
              <a:defRPr sz="2100" b="1"/>
            </a:lvl2pPr>
            <a:lvl3pPr marL="944758" indent="0">
              <a:buNone/>
              <a:defRPr sz="1900" b="1"/>
            </a:lvl3pPr>
            <a:lvl4pPr marL="1417137" indent="0">
              <a:buNone/>
              <a:defRPr sz="1700" b="1"/>
            </a:lvl4pPr>
            <a:lvl5pPr marL="1889516" indent="0">
              <a:buNone/>
              <a:defRPr sz="1700" b="1"/>
            </a:lvl5pPr>
            <a:lvl6pPr marL="2361895" indent="0">
              <a:buNone/>
              <a:defRPr sz="1700" b="1"/>
            </a:lvl6pPr>
            <a:lvl7pPr marL="2834274" indent="0">
              <a:buNone/>
              <a:defRPr sz="1700" b="1"/>
            </a:lvl7pPr>
            <a:lvl8pPr marL="3306653" indent="0">
              <a:buNone/>
              <a:defRPr sz="1700" b="1"/>
            </a:lvl8pPr>
            <a:lvl9pPr marL="3779032" indent="0">
              <a:buNone/>
              <a:defRPr sz="17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755507" y="1712714"/>
            <a:ext cx="4137908" cy="3111639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68075" y="5005626"/>
            <a:ext cx="2184347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fld id="{BB56636F-9E64-48A9-A0E8-D6911EA208CE}" type="datetimeFigureOut">
              <a:rPr lang="nb-NO" smtClean="0"/>
              <a:pPr/>
              <a:t>27.10.2024</a:t>
            </a:fld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98509" y="5005626"/>
            <a:ext cx="2964471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709067" y="5005626"/>
            <a:ext cx="2184347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68075" y="5005626"/>
            <a:ext cx="2184347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fld id="{BB56636F-9E64-48A9-A0E8-D6911EA208CE}" type="datetimeFigureOut">
              <a:rPr lang="nb-NO" smtClean="0"/>
              <a:pPr/>
              <a:t>27.10.2024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98509" y="5005626"/>
            <a:ext cx="2964471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709067" y="5005626"/>
            <a:ext cx="2184347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68075" y="5005626"/>
            <a:ext cx="2184347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fld id="{BB56636F-9E64-48A9-A0E8-D6911EA208CE}" type="datetimeFigureOut">
              <a:rPr lang="nb-NO" smtClean="0"/>
              <a:pPr/>
              <a:t>27.10.2024</a:t>
            </a:fld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98509" y="5005626"/>
            <a:ext cx="2964471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6709067" y="5005626"/>
            <a:ext cx="2184347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68076" y="215026"/>
            <a:ext cx="3079865" cy="915115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660082" y="215028"/>
            <a:ext cx="5233332" cy="4609327"/>
          </a:xfrm>
        </p:spPr>
        <p:txBody>
          <a:bodyPr/>
          <a:lstStyle>
            <a:lvl1pPr>
              <a:defRPr sz="3300"/>
            </a:lvl1pPr>
            <a:lvl2pPr>
              <a:defRPr sz="2900"/>
            </a:lvl2pPr>
            <a:lvl3pPr>
              <a:defRPr sz="25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68076" y="1130143"/>
            <a:ext cx="3079865" cy="3694212"/>
          </a:xfrm>
        </p:spPr>
        <p:txBody>
          <a:bodyPr/>
          <a:lstStyle>
            <a:lvl1pPr marL="0" indent="0">
              <a:buNone/>
              <a:defRPr sz="1400"/>
            </a:lvl1pPr>
            <a:lvl2pPr marL="472379" indent="0">
              <a:buNone/>
              <a:defRPr sz="1200"/>
            </a:lvl2pPr>
            <a:lvl3pPr marL="944758" indent="0">
              <a:buNone/>
              <a:defRPr sz="1000"/>
            </a:lvl3pPr>
            <a:lvl4pPr marL="1417137" indent="0">
              <a:buNone/>
              <a:defRPr sz="900"/>
            </a:lvl4pPr>
            <a:lvl5pPr marL="1889516" indent="0">
              <a:buNone/>
              <a:defRPr sz="900"/>
            </a:lvl5pPr>
            <a:lvl6pPr marL="2361895" indent="0">
              <a:buNone/>
              <a:defRPr sz="900"/>
            </a:lvl6pPr>
            <a:lvl7pPr marL="2834274" indent="0">
              <a:buNone/>
              <a:defRPr sz="900"/>
            </a:lvl7pPr>
            <a:lvl8pPr marL="3306653" indent="0">
              <a:buNone/>
              <a:defRPr sz="900"/>
            </a:lvl8pPr>
            <a:lvl9pPr marL="3779032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68075" y="5005626"/>
            <a:ext cx="2184347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fld id="{BB56636F-9E64-48A9-A0E8-D6911EA208CE}" type="datetimeFigureOut">
              <a:rPr lang="nb-NO" smtClean="0"/>
              <a:pPr/>
              <a:t>27.10.2024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98509" y="5005626"/>
            <a:ext cx="2964471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709067" y="5005626"/>
            <a:ext cx="2184347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834917" y="3780472"/>
            <a:ext cx="5616893" cy="446307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834917" y="482560"/>
            <a:ext cx="5616893" cy="3240405"/>
          </a:xfrm>
        </p:spPr>
        <p:txBody>
          <a:bodyPr/>
          <a:lstStyle>
            <a:lvl1pPr marL="0" indent="0">
              <a:buNone/>
              <a:defRPr sz="3300"/>
            </a:lvl1pPr>
            <a:lvl2pPr marL="472379" indent="0">
              <a:buNone/>
              <a:defRPr sz="2900"/>
            </a:lvl2pPr>
            <a:lvl3pPr marL="944758" indent="0">
              <a:buNone/>
              <a:defRPr sz="2500"/>
            </a:lvl3pPr>
            <a:lvl4pPr marL="1417137" indent="0">
              <a:buNone/>
              <a:defRPr sz="2100"/>
            </a:lvl4pPr>
            <a:lvl5pPr marL="1889516" indent="0">
              <a:buNone/>
              <a:defRPr sz="2100"/>
            </a:lvl5pPr>
            <a:lvl6pPr marL="2361895" indent="0">
              <a:buNone/>
              <a:defRPr sz="2100"/>
            </a:lvl6pPr>
            <a:lvl7pPr marL="2834274" indent="0">
              <a:buNone/>
              <a:defRPr sz="2100"/>
            </a:lvl7pPr>
            <a:lvl8pPr marL="3306653" indent="0">
              <a:buNone/>
              <a:defRPr sz="2100"/>
            </a:lvl8pPr>
            <a:lvl9pPr marL="3779032" indent="0">
              <a:buNone/>
              <a:defRPr sz="21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834917" y="4226779"/>
            <a:ext cx="5616893" cy="633829"/>
          </a:xfrm>
        </p:spPr>
        <p:txBody>
          <a:bodyPr/>
          <a:lstStyle>
            <a:lvl1pPr marL="0" indent="0">
              <a:buNone/>
              <a:defRPr sz="1400"/>
            </a:lvl1pPr>
            <a:lvl2pPr marL="472379" indent="0">
              <a:buNone/>
              <a:defRPr sz="1200"/>
            </a:lvl2pPr>
            <a:lvl3pPr marL="944758" indent="0">
              <a:buNone/>
              <a:defRPr sz="1000"/>
            </a:lvl3pPr>
            <a:lvl4pPr marL="1417137" indent="0">
              <a:buNone/>
              <a:defRPr sz="900"/>
            </a:lvl4pPr>
            <a:lvl5pPr marL="1889516" indent="0">
              <a:buNone/>
              <a:defRPr sz="900"/>
            </a:lvl5pPr>
            <a:lvl6pPr marL="2361895" indent="0">
              <a:buNone/>
              <a:defRPr sz="900"/>
            </a:lvl6pPr>
            <a:lvl7pPr marL="2834274" indent="0">
              <a:buNone/>
              <a:defRPr sz="900"/>
            </a:lvl7pPr>
            <a:lvl8pPr marL="3306653" indent="0">
              <a:buNone/>
              <a:defRPr sz="900"/>
            </a:lvl8pPr>
            <a:lvl9pPr marL="3779032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68075" y="5005626"/>
            <a:ext cx="2184347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fld id="{BB56636F-9E64-48A9-A0E8-D6911EA208CE}" type="datetimeFigureOut">
              <a:rPr lang="nb-NO" smtClean="0"/>
              <a:pPr/>
              <a:t>27.10.2024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98509" y="5005626"/>
            <a:ext cx="2964471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709067" y="5005626"/>
            <a:ext cx="2184347" cy="287536"/>
          </a:xfrm>
          <a:prstGeom prst="rect">
            <a:avLst/>
          </a:prstGeom>
        </p:spPr>
        <p:txBody>
          <a:bodyPr lIns="94476" tIns="47238" rIns="94476" bIns="47238"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468075" y="658910"/>
            <a:ext cx="8425339" cy="680477"/>
          </a:xfrm>
          <a:prstGeom prst="rect">
            <a:avLst/>
          </a:prstGeom>
        </p:spPr>
        <p:txBody>
          <a:bodyPr vert="horz" lIns="94476" tIns="47238" rIns="94476" bIns="47238" rtlCol="0" anchor="ctr">
            <a:normAutofit/>
          </a:bodyPr>
          <a:lstStyle/>
          <a:p>
            <a:r>
              <a:rPr lang="nb-NO" dirty="0" smtClean="0"/>
              <a:t>Klikk for å redigere tittelstil</a:t>
            </a:r>
            <a:endParaRPr lang="nb-NO" dirty="0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68075" y="1566212"/>
            <a:ext cx="8425339" cy="3704811"/>
          </a:xfrm>
          <a:prstGeom prst="rect">
            <a:avLst/>
          </a:prstGeom>
        </p:spPr>
        <p:txBody>
          <a:bodyPr vert="horz" lIns="94476" tIns="47238" rIns="94476" bIns="47238" rtlCol="0">
            <a:normAutofit/>
          </a:bodyPr>
          <a:lstStyle/>
          <a:p>
            <a:pPr lvl="0"/>
            <a:r>
              <a:rPr lang="nb-NO" dirty="0" smtClean="0"/>
              <a:t>Klikk for å redigere tekststiler i malen</a:t>
            </a:r>
          </a:p>
          <a:p>
            <a:pPr lvl="1"/>
            <a:r>
              <a:rPr lang="nb-NO" dirty="0" smtClean="0"/>
              <a:t>Andre nivå</a:t>
            </a:r>
          </a:p>
          <a:p>
            <a:pPr lvl="2"/>
            <a:r>
              <a:rPr lang="nb-NO" dirty="0" smtClean="0"/>
              <a:t>Tredje nivå</a:t>
            </a:r>
          </a:p>
          <a:p>
            <a:pPr lvl="3"/>
            <a:r>
              <a:rPr lang="nb-NO" dirty="0" smtClean="0"/>
              <a:t>Fjerde nivå</a:t>
            </a:r>
          </a:p>
          <a:p>
            <a:pPr lvl="4"/>
            <a:r>
              <a:rPr lang="nb-NO" dirty="0" smtClean="0"/>
              <a:t>Femte nivå</a:t>
            </a:r>
            <a:endParaRPr lang="nb-NO" dirty="0"/>
          </a:p>
        </p:txBody>
      </p:sp>
      <p:pic>
        <p:nvPicPr>
          <p:cNvPr id="7" name="Bilde 6" descr="PPT template.jpg"/>
          <p:cNvPicPr>
            <a:picLocks noChangeAspect="1"/>
          </p:cNvPicPr>
          <p:nvPr userDrawn="1"/>
        </p:nvPicPr>
        <p:blipFill>
          <a:blip r:embed="rId15" cstate="print"/>
          <a:srcRect t="6818" b="7336"/>
          <a:stretch>
            <a:fillRect/>
          </a:stretch>
        </p:blipFill>
        <p:spPr>
          <a:xfrm>
            <a:off x="0" y="0"/>
            <a:ext cx="9361488" cy="680476"/>
          </a:xfrm>
          <a:prstGeom prst="rect">
            <a:avLst/>
          </a:prstGeom>
        </p:spPr>
      </p:pic>
      <p:pic>
        <p:nvPicPr>
          <p:cNvPr id="8" name="Bilde 7" descr="PPT template.jpg"/>
          <p:cNvPicPr>
            <a:picLocks noChangeAspect="1"/>
          </p:cNvPicPr>
          <p:nvPr userDrawn="1"/>
        </p:nvPicPr>
        <p:blipFill>
          <a:blip r:embed="rId15" cstate="print"/>
          <a:srcRect l="30033" t="66906"/>
          <a:stretch>
            <a:fillRect/>
          </a:stretch>
        </p:blipFill>
        <p:spPr>
          <a:xfrm>
            <a:off x="0" y="5249458"/>
            <a:ext cx="9361488" cy="15121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944758" rtl="0" eaLnBrk="1" latinLnBrk="0" hangingPunct="1">
        <a:spcBef>
          <a:spcPct val="0"/>
        </a:spcBef>
        <a:buNone/>
        <a:defRPr sz="4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4284" indent="-354284" algn="l" defTabSz="944758" rtl="0" eaLnBrk="1" latinLnBrk="0" hangingPunct="1">
        <a:spcBef>
          <a:spcPct val="20000"/>
        </a:spcBef>
        <a:buFont typeface="Arial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1pPr>
      <a:lvl2pPr marL="767616" indent="-295237" algn="l" defTabSz="944758" rtl="0" eaLnBrk="1" latinLnBrk="0" hangingPunct="1">
        <a:spcBef>
          <a:spcPct val="20000"/>
        </a:spcBef>
        <a:buFont typeface="Arial" pitchFamily="34" charset="0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180948" indent="-236190" algn="l" defTabSz="944758" rtl="0" eaLnBrk="1" latinLnBrk="0" hangingPunct="1">
        <a:spcBef>
          <a:spcPct val="20000"/>
        </a:spcBef>
        <a:buFont typeface="Arial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3pPr>
      <a:lvl4pPr marL="1653327" indent="-236190" algn="l" defTabSz="944758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25706" indent="-236190" algn="l" defTabSz="944758" rtl="0" eaLnBrk="1" latinLnBrk="0" hangingPunct="1">
        <a:spcBef>
          <a:spcPct val="20000"/>
        </a:spcBef>
        <a:buFont typeface="Arial" pitchFamily="34" charset="0"/>
        <a:buChar char="»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598085" indent="-236190" algn="l" defTabSz="944758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070464" indent="-236190" algn="l" defTabSz="944758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542843" indent="-236190" algn="l" defTabSz="944758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015222" indent="-236190" algn="l" defTabSz="944758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44758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72379" algn="l" defTabSz="944758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44758" algn="l" defTabSz="944758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17137" algn="l" defTabSz="944758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89516" algn="l" defTabSz="944758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361895" algn="l" defTabSz="944758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834274" algn="l" defTabSz="944758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306653" algn="l" defTabSz="944758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779032" algn="l" defTabSz="944758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nb-NO" dirty="0" smtClean="0"/>
              <a:t/>
            </a:r>
            <a:br>
              <a:rPr lang="nb-NO" dirty="0" smtClean="0"/>
            </a:br>
            <a:r>
              <a:rPr lang="nb-NO" dirty="0" smtClean="0"/>
              <a:t> </a:t>
            </a:r>
            <a:endParaRPr lang="nb-NO" dirty="0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nb-NO" dirty="0" smtClean="0"/>
              <a:t>EXERCISE RED THUNDER - A</a:t>
            </a:r>
          </a:p>
          <a:p>
            <a:r>
              <a:rPr lang="nb-NO" dirty="0" err="1" smtClean="0"/>
              <a:t>Strike+SEAD+Escort</a:t>
            </a:r>
            <a:endParaRPr lang="nb-NO" dirty="0" smtClean="0"/>
          </a:p>
          <a:p>
            <a:r>
              <a:rPr lang="nb-NO" dirty="0" smtClean="0"/>
              <a:t>Range 23</a:t>
            </a:r>
          </a:p>
        </p:txBody>
      </p:sp>
      <p:pic>
        <p:nvPicPr>
          <p:cNvPr id="4" name="Bilde 3" descr="PPT template.jpg"/>
          <p:cNvPicPr>
            <a:picLocks noChangeAspect="1"/>
          </p:cNvPicPr>
          <p:nvPr/>
        </p:nvPicPr>
        <p:blipFill>
          <a:blip r:embed="rId3" cstate="print"/>
          <a:srcRect t="6818" b="7336"/>
          <a:stretch>
            <a:fillRect/>
          </a:stretch>
        </p:blipFill>
        <p:spPr>
          <a:xfrm>
            <a:off x="0" y="0"/>
            <a:ext cx="9361488" cy="680476"/>
          </a:xfrm>
          <a:prstGeom prst="rect">
            <a:avLst/>
          </a:prstGeom>
        </p:spPr>
      </p:pic>
      <p:pic>
        <p:nvPicPr>
          <p:cNvPr id="5" name="Bilde 4" descr="PPT template.jpg"/>
          <p:cNvPicPr>
            <a:picLocks noChangeAspect="1"/>
          </p:cNvPicPr>
          <p:nvPr/>
        </p:nvPicPr>
        <p:blipFill>
          <a:blip r:embed="rId3" cstate="print"/>
          <a:srcRect l="30033" t="66906"/>
          <a:stretch>
            <a:fillRect/>
          </a:stretch>
        </p:blipFill>
        <p:spPr>
          <a:xfrm>
            <a:off x="0" y="5249458"/>
            <a:ext cx="9361488" cy="151217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Sylinder 4"/>
          <p:cNvSpPr txBox="1"/>
          <p:nvPr/>
        </p:nvSpPr>
        <p:spPr>
          <a:xfrm>
            <a:off x="2616565" y="0"/>
            <a:ext cx="6744923" cy="668319"/>
          </a:xfrm>
          <a:prstGeom prst="rect">
            <a:avLst/>
          </a:prstGeom>
          <a:noFill/>
        </p:spPr>
        <p:txBody>
          <a:bodyPr wrap="square" lIns="94476" tIns="47238" rIns="94476" bIns="47238" rtlCol="0" anchor="ctr">
            <a:noAutofit/>
          </a:bodyPr>
          <a:lstStyle/>
          <a:p>
            <a:pPr algn="ctr"/>
            <a:r>
              <a:rPr lang="en-US" sz="3300" b="1" dirty="0" smtClean="0">
                <a:solidFill>
                  <a:schemeClr val="bg1"/>
                </a:solidFill>
              </a:rPr>
              <a:t>Blue ALR</a:t>
            </a:r>
            <a:endParaRPr lang="en-US" sz="3300" b="1" dirty="0">
              <a:solidFill>
                <a:schemeClr val="bg1"/>
              </a:solidFill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1223" y="810127"/>
            <a:ext cx="4046446" cy="43096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ktangel 6"/>
          <p:cNvSpPr/>
          <p:nvPr/>
        </p:nvSpPr>
        <p:spPr>
          <a:xfrm>
            <a:off x="219379" y="2025249"/>
            <a:ext cx="4275800" cy="675088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4476" tIns="47238" rIns="94476" bIns="47238" rtlCol="0" anchor="ctr"/>
          <a:lstStyle/>
          <a:p>
            <a:pPr algn="ctr"/>
            <a:endParaRPr lang="en-US"/>
          </a:p>
        </p:txBody>
      </p:sp>
      <p:sp>
        <p:nvSpPr>
          <p:cNvPr id="9" name="TekstSylinder 8"/>
          <p:cNvSpPr txBox="1"/>
          <p:nvPr/>
        </p:nvSpPr>
        <p:spPr>
          <a:xfrm>
            <a:off x="292516" y="-675108"/>
            <a:ext cx="3437445" cy="387799"/>
          </a:xfrm>
          <a:prstGeom prst="rect">
            <a:avLst/>
          </a:prstGeom>
          <a:noFill/>
        </p:spPr>
        <p:txBody>
          <a:bodyPr wrap="square" lIns="94476" tIns="47238" rIns="94476" bIns="47238" rtlCol="0">
            <a:spAutoFit/>
          </a:bodyPr>
          <a:lstStyle/>
          <a:p>
            <a:r>
              <a:rPr lang="nb-NO" dirty="0" smtClean="0"/>
              <a:t>RED THUNDER A</a:t>
            </a:r>
            <a:endParaRPr lang="nb-NO" dirty="0"/>
          </a:p>
        </p:txBody>
      </p:sp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Sylinder 4"/>
          <p:cNvSpPr txBox="1"/>
          <p:nvPr/>
        </p:nvSpPr>
        <p:spPr>
          <a:xfrm>
            <a:off x="2616565" y="0"/>
            <a:ext cx="6744923" cy="668319"/>
          </a:xfrm>
          <a:prstGeom prst="rect">
            <a:avLst/>
          </a:prstGeom>
          <a:noFill/>
        </p:spPr>
        <p:txBody>
          <a:bodyPr wrap="square" lIns="94476" tIns="47238" rIns="94476" bIns="47238" rtlCol="0" anchor="ctr">
            <a:noAutofit/>
          </a:bodyPr>
          <a:lstStyle/>
          <a:p>
            <a:pPr algn="ctr"/>
            <a:r>
              <a:rPr lang="en-US" sz="3300" b="1" dirty="0" smtClean="0">
                <a:solidFill>
                  <a:schemeClr val="bg1"/>
                </a:solidFill>
              </a:rPr>
              <a:t>Blue ALR</a:t>
            </a:r>
            <a:endParaRPr lang="en-US" sz="3300" b="1" dirty="0">
              <a:solidFill>
                <a:schemeClr val="bg1"/>
              </a:solidFill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1223" y="810127"/>
            <a:ext cx="4046446" cy="43096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ktangel 6"/>
          <p:cNvSpPr/>
          <p:nvPr/>
        </p:nvSpPr>
        <p:spPr>
          <a:xfrm>
            <a:off x="219379" y="1393861"/>
            <a:ext cx="4275800" cy="680476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4476" tIns="47238" rIns="94476" bIns="47238" rtlCol="0" anchor="ctr"/>
          <a:lstStyle/>
          <a:p>
            <a:pPr algn="ctr"/>
            <a:endParaRPr lang="en-US"/>
          </a:p>
        </p:txBody>
      </p:sp>
      <p:sp>
        <p:nvSpPr>
          <p:cNvPr id="9" name="TekstSylinder 8"/>
          <p:cNvSpPr txBox="1"/>
          <p:nvPr/>
        </p:nvSpPr>
        <p:spPr>
          <a:xfrm>
            <a:off x="292516" y="-675108"/>
            <a:ext cx="3437445" cy="387799"/>
          </a:xfrm>
          <a:prstGeom prst="rect">
            <a:avLst/>
          </a:prstGeom>
          <a:noFill/>
        </p:spPr>
        <p:txBody>
          <a:bodyPr wrap="square" lIns="94476" tIns="47238" rIns="94476" bIns="47238" rtlCol="0">
            <a:spAutoFit/>
          </a:bodyPr>
          <a:lstStyle/>
          <a:p>
            <a:r>
              <a:rPr lang="nb-NO" dirty="0" smtClean="0"/>
              <a:t>RED THUNDER B (</a:t>
            </a:r>
            <a:r>
              <a:rPr lang="nb-NO" dirty="0" err="1" smtClean="0"/>
              <a:t>no</a:t>
            </a:r>
            <a:r>
              <a:rPr lang="nb-NO" dirty="0" smtClean="0"/>
              <a:t> air </a:t>
            </a:r>
            <a:r>
              <a:rPr lang="nb-NO" dirty="0" err="1" smtClean="0"/>
              <a:t>threats</a:t>
            </a:r>
            <a:r>
              <a:rPr lang="nb-NO" dirty="0" smtClean="0"/>
              <a:t>)</a:t>
            </a:r>
            <a:endParaRPr lang="nb-NO" dirty="0"/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Sylinder 2"/>
          <p:cNvSpPr txBox="1"/>
          <p:nvPr/>
        </p:nvSpPr>
        <p:spPr>
          <a:xfrm>
            <a:off x="0" y="3305205"/>
            <a:ext cx="9361488" cy="195663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lIns="94476" tIns="47238" rIns="94476" bIns="47238" rtlCol="0">
            <a:noAutofit/>
          </a:bodyPr>
          <a:lstStyle/>
          <a:p>
            <a:r>
              <a:rPr lang="en-US" sz="1200" dirty="0" smtClean="0"/>
              <a:t>SAM THREATs: SA-2s are protecting REDLAND airfields KALLAX and KEMI TORNIO. In addition SA-11 and SA-6 are mobile threats likely operating in REDLAND territory.</a:t>
            </a:r>
          </a:p>
          <a:p>
            <a:r>
              <a:rPr lang="en-US" sz="1200" dirty="0" smtClean="0"/>
              <a:t>REDLAND </a:t>
            </a:r>
            <a:r>
              <a:rPr lang="en-US" sz="1200" dirty="0" err="1" smtClean="0"/>
              <a:t>Airforce</a:t>
            </a:r>
            <a:r>
              <a:rPr lang="en-US" sz="1200" dirty="0" smtClean="0"/>
              <a:t> consist of 3 squadrons:</a:t>
            </a:r>
          </a:p>
          <a:p>
            <a:pPr>
              <a:buFontTx/>
              <a:buChar char="-"/>
            </a:pPr>
            <a:r>
              <a:rPr lang="en-US" sz="1200" dirty="0" smtClean="0"/>
              <a:t> Squadron 1: F-16</a:t>
            </a:r>
          </a:p>
          <a:p>
            <a:pPr>
              <a:buFontTx/>
              <a:buChar char="-"/>
            </a:pPr>
            <a:r>
              <a:rPr lang="en-US" sz="1200" dirty="0" smtClean="0"/>
              <a:t> Squadron 2: F/A-18</a:t>
            </a:r>
          </a:p>
          <a:p>
            <a:pPr>
              <a:buFontTx/>
              <a:buChar char="-"/>
            </a:pPr>
            <a:r>
              <a:rPr lang="en-US" sz="1200" dirty="0" smtClean="0"/>
              <a:t>Squadron 3: F-14</a:t>
            </a:r>
          </a:p>
          <a:p>
            <a:pPr>
              <a:buFontTx/>
              <a:buChar char="-"/>
            </a:pPr>
            <a:r>
              <a:rPr lang="en-US" sz="1200" dirty="0" smtClean="0"/>
              <a:t>These squadrons are normally rotating through KALLAX and KEMI TORNIO. </a:t>
            </a:r>
          </a:p>
          <a:p>
            <a:r>
              <a:rPr lang="en-US" sz="1200" dirty="0" smtClean="0"/>
              <a:t>These 3 squadrons normally rotate on DCA (Defensive Counter Air) duties. Normal modus of operandi is to have one flight airborne as a CAP, or on ground alert as a QRA with a 5 minute alert. Normally one additional flight is on backup as QRA 15 minute alert.</a:t>
            </a:r>
          </a:p>
          <a:p>
            <a:r>
              <a:rPr lang="en-US" sz="1200" dirty="0" smtClean="0"/>
              <a:t>- REDLAND jets have routinely violated BLUELAND airspace and established CAP on BLUELAND side of border</a:t>
            </a:r>
          </a:p>
        </p:txBody>
      </p:sp>
      <p:sp>
        <p:nvSpPr>
          <p:cNvPr id="4" name="TekstSylinder 3"/>
          <p:cNvSpPr txBox="1"/>
          <p:nvPr/>
        </p:nvSpPr>
        <p:spPr>
          <a:xfrm>
            <a:off x="2616565" y="0"/>
            <a:ext cx="6744923" cy="668319"/>
          </a:xfrm>
          <a:prstGeom prst="rect">
            <a:avLst/>
          </a:prstGeom>
          <a:noFill/>
        </p:spPr>
        <p:txBody>
          <a:bodyPr wrap="square" lIns="94476" tIns="47238" rIns="94476" bIns="47238" rtlCol="0" anchor="ctr">
            <a:noAutofit/>
          </a:bodyPr>
          <a:lstStyle/>
          <a:p>
            <a:pPr algn="ctr"/>
            <a:r>
              <a:rPr lang="en-US" sz="3300" b="1" dirty="0" smtClean="0">
                <a:solidFill>
                  <a:schemeClr val="bg1"/>
                </a:solidFill>
              </a:rPr>
              <a:t>THREATS</a:t>
            </a:r>
            <a:endParaRPr lang="en-US" sz="3300" b="1" dirty="0">
              <a:solidFill>
                <a:schemeClr val="bg1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292516" y="-675108"/>
            <a:ext cx="3437445" cy="387799"/>
          </a:xfrm>
          <a:prstGeom prst="rect">
            <a:avLst/>
          </a:prstGeom>
          <a:noFill/>
        </p:spPr>
        <p:txBody>
          <a:bodyPr wrap="square" lIns="94476" tIns="47238" rIns="94476" bIns="47238" rtlCol="0">
            <a:spAutoFit/>
          </a:bodyPr>
          <a:lstStyle/>
          <a:p>
            <a:r>
              <a:rPr lang="nb-NO" dirty="0" smtClean="0"/>
              <a:t>RED THUNDER A (full </a:t>
            </a:r>
            <a:r>
              <a:rPr lang="nb-NO" dirty="0" err="1" smtClean="0"/>
              <a:t>package</a:t>
            </a:r>
            <a:r>
              <a:rPr lang="nb-NO" dirty="0" smtClean="0"/>
              <a:t>)</a:t>
            </a:r>
            <a:endParaRPr lang="nb-NO" dirty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9892" y="718773"/>
            <a:ext cx="5395530" cy="252492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Sylinder 2"/>
          <p:cNvSpPr txBox="1"/>
          <p:nvPr/>
        </p:nvSpPr>
        <p:spPr>
          <a:xfrm>
            <a:off x="0" y="4200536"/>
            <a:ext cx="9361488" cy="1061299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lIns="94476" tIns="47238" rIns="94476" bIns="47238" rtlCol="0">
            <a:noAutofit/>
          </a:bodyPr>
          <a:lstStyle/>
          <a:p>
            <a:r>
              <a:rPr lang="en-US" sz="1200" dirty="0" smtClean="0"/>
              <a:t>SAM THREATs: SA-2s are protecting REDLAND airfields KALLAX and KEMI TORNIO. In addition SA-11 and SA-6 are mobile threats likely operating in REDLAND territory.</a:t>
            </a:r>
          </a:p>
          <a:p>
            <a:endParaRPr lang="en-US" sz="1200" dirty="0" smtClean="0"/>
          </a:p>
          <a:p>
            <a:r>
              <a:rPr lang="en-US" sz="1200" dirty="0" smtClean="0"/>
              <a:t>REDLAND </a:t>
            </a:r>
            <a:r>
              <a:rPr lang="en-US" sz="1200" dirty="0" err="1" smtClean="0"/>
              <a:t>airforce</a:t>
            </a:r>
            <a:r>
              <a:rPr lang="en-US" sz="1200" dirty="0" smtClean="0"/>
              <a:t> have been neutralized for the next 24 hours due to a coordinated strike at all runways in REDLAND territory</a:t>
            </a:r>
          </a:p>
        </p:txBody>
      </p:sp>
      <p:sp>
        <p:nvSpPr>
          <p:cNvPr id="4" name="TekstSylinder 3"/>
          <p:cNvSpPr txBox="1"/>
          <p:nvPr/>
        </p:nvSpPr>
        <p:spPr>
          <a:xfrm>
            <a:off x="2616565" y="0"/>
            <a:ext cx="6744923" cy="668319"/>
          </a:xfrm>
          <a:prstGeom prst="rect">
            <a:avLst/>
          </a:prstGeom>
          <a:noFill/>
        </p:spPr>
        <p:txBody>
          <a:bodyPr wrap="square" lIns="94476" tIns="47238" rIns="94476" bIns="47238" rtlCol="0" anchor="ctr">
            <a:noAutofit/>
          </a:bodyPr>
          <a:lstStyle/>
          <a:p>
            <a:pPr algn="ctr"/>
            <a:r>
              <a:rPr lang="en-US" sz="3300" b="1" dirty="0" smtClean="0">
                <a:solidFill>
                  <a:schemeClr val="bg1"/>
                </a:solidFill>
              </a:rPr>
              <a:t>THREATS</a:t>
            </a:r>
            <a:endParaRPr lang="en-US" sz="3300" b="1" dirty="0">
              <a:solidFill>
                <a:schemeClr val="bg1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292516" y="-675108"/>
            <a:ext cx="3437445" cy="387799"/>
          </a:xfrm>
          <a:prstGeom prst="rect">
            <a:avLst/>
          </a:prstGeom>
          <a:noFill/>
        </p:spPr>
        <p:txBody>
          <a:bodyPr wrap="square" lIns="94476" tIns="47238" rIns="94476" bIns="47238" rtlCol="0">
            <a:spAutoFit/>
          </a:bodyPr>
          <a:lstStyle/>
          <a:p>
            <a:r>
              <a:rPr lang="nb-NO" dirty="0" smtClean="0"/>
              <a:t>RED THUNDER B (</a:t>
            </a:r>
            <a:r>
              <a:rPr lang="nb-NO" dirty="0" err="1" smtClean="0"/>
              <a:t>no</a:t>
            </a:r>
            <a:r>
              <a:rPr lang="nb-NO" dirty="0" smtClean="0"/>
              <a:t> air </a:t>
            </a:r>
            <a:r>
              <a:rPr lang="nb-NO" dirty="0" err="1" smtClean="0"/>
              <a:t>threats</a:t>
            </a:r>
            <a:r>
              <a:rPr lang="nb-NO" dirty="0" smtClean="0"/>
              <a:t>)</a:t>
            </a:r>
            <a:endParaRPr lang="nb-NO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50750" y="750081"/>
            <a:ext cx="7240577" cy="338834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825090"/>
            <a:ext cx="5844741" cy="35254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62888" y="810128"/>
            <a:ext cx="3486659" cy="187400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80869"/>
            <a:ext cx="9361488" cy="529258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TRMATGT0</a:t>
            </a:r>
            <a:r>
              <a:rPr lang="nb-NO" dirty="0" smtClean="0"/>
              <a:t>03</a:t>
            </a:r>
            <a:r>
              <a:rPr lang="en-US" dirty="0" smtClean="0"/>
              <a:t> </a:t>
            </a:r>
            <a:r>
              <a:rPr lang="pl-PL" dirty="0" smtClean="0"/>
              <a:t> </a:t>
            </a:r>
            <a:r>
              <a:rPr lang="nb-NO" dirty="0" err="1" smtClean="0"/>
              <a:t>Military</a:t>
            </a:r>
            <a:r>
              <a:rPr lang="nb-NO" dirty="0" smtClean="0"/>
              <a:t> </a:t>
            </a:r>
            <a:r>
              <a:rPr lang="nb-NO" dirty="0" smtClean="0"/>
              <a:t>Research </a:t>
            </a:r>
            <a:r>
              <a:rPr lang="nb-NO" dirty="0" err="1" smtClean="0"/>
              <a:t>Facility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>
            <a:off x="5450638" y="930799"/>
            <a:ext cx="368603" cy="283532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4476" tIns="47238" rIns="94476" bIns="47238"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856055" y="2705157"/>
            <a:ext cx="3505433" cy="2565867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lIns="94476" tIns="47238" rIns="94476" bIns="47238" rtlCol="0">
            <a:normAutofit fontScale="85000" lnSpcReduction="20000"/>
          </a:bodyPr>
          <a:lstStyle/>
          <a:p>
            <a:r>
              <a:rPr lang="nb-NO" sz="1200" dirty="0"/>
              <a:t>DESCRIPTION OF THE DESIRED POINTS OF IMPACT WITH WPN TYPE:</a:t>
            </a:r>
            <a:endParaRPr lang="pl-PL" sz="1200" dirty="0"/>
          </a:p>
          <a:p>
            <a:r>
              <a:rPr lang="en-US" sz="1200" dirty="0" smtClean="0"/>
              <a:t>(TLE CAT 1 Coordinates)</a:t>
            </a:r>
          </a:p>
          <a:p>
            <a:r>
              <a:rPr lang="en-US" sz="1200" dirty="0" smtClean="0"/>
              <a:t>TRMATGT0</a:t>
            </a:r>
            <a:r>
              <a:rPr lang="nb-NO" sz="1200" dirty="0" smtClean="0"/>
              <a:t>03A</a:t>
            </a:r>
            <a:r>
              <a:rPr lang="pl-PL" sz="1200" dirty="0" smtClean="0"/>
              <a:t> </a:t>
            </a:r>
            <a:r>
              <a:rPr lang="pl-PL" sz="1200" dirty="0"/>
              <a:t>– </a:t>
            </a:r>
            <a:r>
              <a:rPr lang="nb-NO" sz="1200" dirty="0" err="1" smtClean="0"/>
              <a:t>Military</a:t>
            </a:r>
            <a:r>
              <a:rPr lang="nb-NO" sz="1200" dirty="0" smtClean="0"/>
              <a:t> Research </a:t>
            </a:r>
            <a:r>
              <a:rPr lang="nb-NO" sz="1200" dirty="0" err="1" smtClean="0"/>
              <a:t>Facility</a:t>
            </a:r>
            <a:endParaRPr lang="pl-PL" sz="1200" dirty="0"/>
          </a:p>
          <a:p>
            <a:r>
              <a:rPr lang="pl-PL" sz="1200" dirty="0"/>
              <a:t>DPI </a:t>
            </a:r>
            <a:r>
              <a:rPr lang="pl-PL" sz="1200" dirty="0" smtClean="0"/>
              <a:t>1</a:t>
            </a:r>
            <a:r>
              <a:rPr lang="nb-NO" sz="1200" dirty="0" smtClean="0"/>
              <a:t>:</a:t>
            </a:r>
            <a:r>
              <a:rPr lang="pl-PL" sz="1200" dirty="0" smtClean="0"/>
              <a:t> </a:t>
            </a:r>
            <a:r>
              <a:rPr lang="nb-NO" sz="1200" dirty="0" smtClean="0"/>
              <a:t>N65 45.779 E024 10.347</a:t>
            </a:r>
            <a:r>
              <a:rPr lang="pl-PL" sz="1200" dirty="0" smtClean="0"/>
              <a:t>/</a:t>
            </a:r>
            <a:r>
              <a:rPr lang="nb-NO" sz="1200" dirty="0" smtClean="0"/>
              <a:t> </a:t>
            </a:r>
            <a:r>
              <a:rPr lang="nb-NO" sz="1200" dirty="0" err="1" smtClean="0"/>
              <a:t>Elevation</a:t>
            </a:r>
            <a:r>
              <a:rPr lang="nb-NO" sz="1200" dirty="0" smtClean="0"/>
              <a:t>: 29ft</a:t>
            </a:r>
          </a:p>
          <a:p>
            <a:r>
              <a:rPr lang="en-US" sz="1200" dirty="0" smtClean="0"/>
              <a:t>TRMATGT0</a:t>
            </a:r>
            <a:r>
              <a:rPr lang="nb-NO" sz="1200" dirty="0" smtClean="0"/>
              <a:t>03B</a:t>
            </a:r>
            <a:r>
              <a:rPr lang="pl-PL" sz="1200" dirty="0" smtClean="0"/>
              <a:t> – </a:t>
            </a:r>
            <a:r>
              <a:rPr lang="nb-NO" sz="1200" dirty="0" err="1" smtClean="0"/>
              <a:t>Military</a:t>
            </a:r>
            <a:r>
              <a:rPr lang="nb-NO" sz="1200" dirty="0" smtClean="0"/>
              <a:t> Research </a:t>
            </a:r>
            <a:r>
              <a:rPr lang="nb-NO" sz="1200" dirty="0" err="1" smtClean="0"/>
              <a:t>Facility</a:t>
            </a:r>
            <a:endParaRPr lang="pl-PL" sz="1200" dirty="0" smtClean="0"/>
          </a:p>
          <a:p>
            <a:r>
              <a:rPr lang="pl-PL" sz="1200" dirty="0" smtClean="0"/>
              <a:t>DPI 1</a:t>
            </a:r>
            <a:r>
              <a:rPr lang="nb-NO" sz="1200" dirty="0" smtClean="0"/>
              <a:t>:</a:t>
            </a:r>
            <a:r>
              <a:rPr lang="pl-PL" sz="1200" dirty="0" smtClean="0"/>
              <a:t> </a:t>
            </a:r>
            <a:r>
              <a:rPr lang="nb-NO" sz="1200" dirty="0" smtClean="0"/>
              <a:t>N65 45.778 E024 10.899</a:t>
            </a:r>
            <a:r>
              <a:rPr lang="pl-PL" sz="1200" dirty="0" smtClean="0"/>
              <a:t>/</a:t>
            </a:r>
            <a:r>
              <a:rPr lang="nb-NO" sz="1200" dirty="0" smtClean="0"/>
              <a:t> </a:t>
            </a:r>
            <a:r>
              <a:rPr lang="nb-NO" sz="1200" dirty="0" err="1" smtClean="0"/>
              <a:t>Elevation</a:t>
            </a:r>
            <a:r>
              <a:rPr lang="nb-NO" sz="1200" dirty="0" smtClean="0"/>
              <a:t>: 17ft</a:t>
            </a:r>
          </a:p>
          <a:p>
            <a:r>
              <a:rPr lang="en-US" sz="1200" dirty="0" smtClean="0"/>
              <a:t>TRMATGT0</a:t>
            </a:r>
            <a:r>
              <a:rPr lang="nb-NO" sz="1200" dirty="0" smtClean="0"/>
              <a:t>03C</a:t>
            </a:r>
            <a:r>
              <a:rPr lang="pl-PL" sz="1200" dirty="0" smtClean="0"/>
              <a:t> – </a:t>
            </a:r>
            <a:r>
              <a:rPr lang="nb-NO" sz="1200" dirty="0" err="1" smtClean="0"/>
              <a:t>Military</a:t>
            </a:r>
            <a:r>
              <a:rPr lang="nb-NO" sz="1200" dirty="0" smtClean="0"/>
              <a:t> Research </a:t>
            </a:r>
            <a:r>
              <a:rPr lang="nb-NO" sz="1200" dirty="0" err="1" smtClean="0"/>
              <a:t>Facility</a:t>
            </a:r>
            <a:endParaRPr lang="pl-PL" sz="1200" dirty="0" smtClean="0"/>
          </a:p>
          <a:p>
            <a:r>
              <a:rPr lang="pl-PL" sz="1200" dirty="0" smtClean="0"/>
              <a:t>DPI 1</a:t>
            </a:r>
            <a:r>
              <a:rPr lang="nb-NO" sz="1200" dirty="0" smtClean="0"/>
              <a:t>:</a:t>
            </a:r>
            <a:r>
              <a:rPr lang="pl-PL" sz="1200" dirty="0" smtClean="0"/>
              <a:t> </a:t>
            </a:r>
            <a:r>
              <a:rPr lang="nb-NO" sz="1200" dirty="0" smtClean="0"/>
              <a:t>N65 45.864 E024 10.484</a:t>
            </a:r>
            <a:r>
              <a:rPr lang="pl-PL" sz="1200" dirty="0" smtClean="0"/>
              <a:t>/</a:t>
            </a:r>
            <a:r>
              <a:rPr lang="nb-NO" sz="1200" dirty="0" smtClean="0"/>
              <a:t> </a:t>
            </a:r>
            <a:r>
              <a:rPr lang="nb-NO" sz="1200" dirty="0" err="1" smtClean="0"/>
              <a:t>Elevation</a:t>
            </a:r>
            <a:r>
              <a:rPr lang="nb-NO" sz="1200" dirty="0" smtClean="0"/>
              <a:t>: 28ft</a:t>
            </a:r>
          </a:p>
          <a:p>
            <a:r>
              <a:rPr lang="en-US" sz="1200" dirty="0" smtClean="0"/>
              <a:t>TRMATGT0</a:t>
            </a:r>
            <a:r>
              <a:rPr lang="nb-NO" sz="1200" dirty="0" smtClean="0"/>
              <a:t>03D</a:t>
            </a:r>
            <a:r>
              <a:rPr lang="pl-PL" sz="1200" dirty="0" smtClean="0"/>
              <a:t> – </a:t>
            </a:r>
            <a:r>
              <a:rPr lang="nb-NO" sz="1200" dirty="0" err="1" smtClean="0"/>
              <a:t>Military</a:t>
            </a:r>
            <a:r>
              <a:rPr lang="nb-NO" sz="1200" dirty="0" smtClean="0"/>
              <a:t> Research </a:t>
            </a:r>
            <a:r>
              <a:rPr lang="nb-NO" sz="1200" dirty="0" err="1" smtClean="0"/>
              <a:t>Facility</a:t>
            </a:r>
            <a:endParaRPr lang="pl-PL" sz="1200" dirty="0" smtClean="0"/>
          </a:p>
          <a:p>
            <a:r>
              <a:rPr lang="pl-PL" sz="1200" dirty="0" smtClean="0"/>
              <a:t>DPI 1</a:t>
            </a:r>
            <a:r>
              <a:rPr lang="nb-NO" sz="1200" dirty="0" smtClean="0"/>
              <a:t>:</a:t>
            </a:r>
            <a:r>
              <a:rPr lang="pl-PL" sz="1200" dirty="0" smtClean="0"/>
              <a:t> </a:t>
            </a:r>
            <a:r>
              <a:rPr lang="nb-NO" sz="1200" dirty="0" smtClean="0"/>
              <a:t>N65 45.862 E024 11.035</a:t>
            </a:r>
            <a:r>
              <a:rPr lang="pl-PL" sz="1200" dirty="0" smtClean="0"/>
              <a:t>/</a:t>
            </a:r>
            <a:r>
              <a:rPr lang="nb-NO" sz="1200" dirty="0" smtClean="0"/>
              <a:t> </a:t>
            </a:r>
            <a:r>
              <a:rPr lang="nb-NO" sz="1200" dirty="0" err="1" smtClean="0"/>
              <a:t>Elevation</a:t>
            </a:r>
            <a:r>
              <a:rPr lang="nb-NO" sz="1200" dirty="0" smtClean="0"/>
              <a:t>: 27ft</a:t>
            </a:r>
          </a:p>
          <a:p>
            <a:endParaRPr lang="nb-NO" sz="1200" dirty="0" smtClean="0"/>
          </a:p>
          <a:p>
            <a:r>
              <a:rPr lang="nb-NO" sz="1200" dirty="0" err="1" smtClean="0"/>
              <a:t>Weaponeering</a:t>
            </a:r>
            <a:r>
              <a:rPr lang="nb-NO" sz="1200" dirty="0" smtClean="0"/>
              <a:t>: </a:t>
            </a:r>
          </a:p>
          <a:p>
            <a:r>
              <a:rPr lang="nb-NO" sz="1200" dirty="0" smtClean="0"/>
              <a:t>1x GBU 31(V)3/B </a:t>
            </a:r>
            <a:r>
              <a:rPr lang="nb-NO" sz="1200" dirty="0" err="1" smtClean="0"/>
              <a:t>Penetrator</a:t>
            </a:r>
            <a:r>
              <a:rPr lang="nb-NO" sz="1200" dirty="0" smtClean="0"/>
              <a:t> bomb. </a:t>
            </a:r>
          </a:p>
          <a:p>
            <a:r>
              <a:rPr lang="nb-NO" sz="1200" dirty="0" err="1" smtClean="0"/>
              <a:t>Function</a:t>
            </a:r>
            <a:r>
              <a:rPr lang="nb-NO" sz="1200" dirty="0" smtClean="0"/>
              <a:t> </a:t>
            </a:r>
            <a:r>
              <a:rPr lang="nb-NO" sz="1200" dirty="0" err="1" smtClean="0"/>
              <a:t>delay</a:t>
            </a:r>
            <a:r>
              <a:rPr lang="nb-NO" sz="1200" dirty="0" smtClean="0"/>
              <a:t>: 60ms</a:t>
            </a:r>
          </a:p>
          <a:p>
            <a:endParaRPr lang="nb-NO" sz="1200" dirty="0" smtClean="0"/>
          </a:p>
          <a:p>
            <a:r>
              <a:rPr lang="nb-NO" sz="1200" dirty="0" smtClean="0"/>
              <a:t>In order to </a:t>
            </a:r>
            <a:r>
              <a:rPr lang="nb-NO" sz="1200" dirty="0" err="1" smtClean="0"/>
              <a:t>completely</a:t>
            </a:r>
            <a:r>
              <a:rPr lang="nb-NO" sz="1200" dirty="0" smtClean="0"/>
              <a:t> </a:t>
            </a:r>
            <a:r>
              <a:rPr lang="nb-NO" sz="1200" dirty="0" err="1" smtClean="0"/>
              <a:t>destroy</a:t>
            </a:r>
            <a:r>
              <a:rPr lang="nb-NO" sz="1200" dirty="0" smtClean="0"/>
              <a:t> </a:t>
            </a:r>
            <a:r>
              <a:rPr lang="nb-NO" sz="1200" dirty="0" err="1" smtClean="0"/>
              <a:t>the</a:t>
            </a:r>
            <a:r>
              <a:rPr lang="nb-NO" sz="1200" dirty="0" smtClean="0"/>
              <a:t> servers </a:t>
            </a:r>
            <a:r>
              <a:rPr lang="nb-NO" sz="1200" dirty="0" err="1" smtClean="0"/>
              <a:t>stored</a:t>
            </a:r>
            <a:r>
              <a:rPr lang="nb-NO" sz="1200" dirty="0" smtClean="0"/>
              <a:t> in </a:t>
            </a:r>
            <a:r>
              <a:rPr lang="nb-NO" sz="1200" dirty="0" err="1" smtClean="0"/>
              <a:t>hardened</a:t>
            </a:r>
            <a:r>
              <a:rPr lang="nb-NO" sz="1200" dirty="0" smtClean="0"/>
              <a:t> </a:t>
            </a:r>
            <a:r>
              <a:rPr lang="nb-NO" sz="1200" dirty="0" err="1" smtClean="0"/>
              <a:t>facilities</a:t>
            </a:r>
            <a:r>
              <a:rPr lang="nb-NO" sz="1200" dirty="0" smtClean="0"/>
              <a:t> </a:t>
            </a:r>
            <a:r>
              <a:rPr lang="nb-NO" sz="1200" dirty="0" err="1" smtClean="0"/>
              <a:t>underground</a:t>
            </a:r>
            <a:r>
              <a:rPr lang="nb-NO" sz="1200" dirty="0" smtClean="0"/>
              <a:t>, </a:t>
            </a:r>
            <a:r>
              <a:rPr lang="nb-NO" sz="1200" dirty="0" err="1" smtClean="0"/>
              <a:t>the</a:t>
            </a:r>
            <a:r>
              <a:rPr lang="nb-NO" sz="1200" dirty="0" smtClean="0"/>
              <a:t> </a:t>
            </a:r>
            <a:r>
              <a:rPr lang="nb-NO" sz="1200" dirty="0" err="1" smtClean="0"/>
              <a:t>penetrator</a:t>
            </a:r>
            <a:r>
              <a:rPr lang="nb-NO" sz="1200" dirty="0" smtClean="0"/>
              <a:t> bomb is </a:t>
            </a:r>
            <a:r>
              <a:rPr lang="nb-NO" sz="1200" dirty="0" err="1" smtClean="0"/>
              <a:t>needed</a:t>
            </a:r>
            <a:r>
              <a:rPr lang="nb-NO" sz="1200" dirty="0" smtClean="0"/>
              <a:t> </a:t>
            </a:r>
            <a:r>
              <a:rPr lang="nb-NO" sz="1200" dirty="0" err="1" smtClean="0"/>
              <a:t>with</a:t>
            </a:r>
            <a:r>
              <a:rPr lang="nb-NO" sz="1200" dirty="0" smtClean="0"/>
              <a:t> a </a:t>
            </a:r>
            <a:r>
              <a:rPr lang="nb-NO" sz="1200" dirty="0" err="1" smtClean="0"/>
              <a:t>delay</a:t>
            </a:r>
            <a:r>
              <a:rPr lang="nb-NO" sz="1200" dirty="0" smtClean="0"/>
              <a:t> </a:t>
            </a:r>
            <a:r>
              <a:rPr lang="nb-NO" sz="1200" dirty="0" err="1" smtClean="0"/>
              <a:t>of</a:t>
            </a:r>
            <a:r>
              <a:rPr lang="nb-NO" sz="1200" dirty="0" smtClean="0"/>
              <a:t> 60ms.</a:t>
            </a:r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409695"/>
            <a:ext cx="5862888" cy="86132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lIns="94476" tIns="47238" rIns="94476" bIns="47238" rtlCol="0">
            <a:normAutofit/>
          </a:bodyPr>
          <a:lstStyle/>
          <a:p>
            <a:pPr>
              <a:buFontTx/>
              <a:buChar char="-"/>
            </a:pPr>
            <a:r>
              <a:rPr lang="nb-NO" sz="1200" dirty="0" smtClean="0"/>
              <a:t>TRMATGT003 </a:t>
            </a:r>
            <a:r>
              <a:rPr lang="nb-NO" sz="1200" dirty="0" err="1" smtClean="0"/>
              <a:t>Military</a:t>
            </a:r>
            <a:r>
              <a:rPr lang="nb-NO" sz="1200" dirty="0" smtClean="0"/>
              <a:t> Research </a:t>
            </a:r>
            <a:r>
              <a:rPr lang="nb-NO" sz="1200" dirty="0" err="1" smtClean="0"/>
              <a:t>Facility</a:t>
            </a:r>
            <a:r>
              <a:rPr lang="nb-NO" sz="1200" dirty="0" smtClean="0"/>
              <a:t> is a </a:t>
            </a:r>
            <a:r>
              <a:rPr lang="nb-NO" sz="1200" dirty="0" err="1" smtClean="0"/>
              <a:t>covert</a:t>
            </a:r>
            <a:r>
              <a:rPr lang="nb-NO" sz="1200" dirty="0" smtClean="0"/>
              <a:t> </a:t>
            </a:r>
            <a:r>
              <a:rPr lang="nb-NO" sz="1200" dirty="0" err="1" smtClean="0"/>
              <a:t>researcg</a:t>
            </a:r>
            <a:r>
              <a:rPr lang="nb-NO" sz="1200" dirty="0" smtClean="0"/>
              <a:t> </a:t>
            </a:r>
            <a:r>
              <a:rPr lang="nb-NO" sz="1200" dirty="0" err="1" smtClean="0"/>
              <a:t>facility</a:t>
            </a:r>
            <a:r>
              <a:rPr lang="nb-NO" sz="1200" dirty="0" smtClean="0"/>
              <a:t> for REDLAND Chemical </a:t>
            </a:r>
            <a:r>
              <a:rPr lang="nb-NO" sz="1200" dirty="0" err="1" smtClean="0"/>
              <a:t>Weapon</a:t>
            </a:r>
            <a:r>
              <a:rPr lang="nb-NO" sz="1200" dirty="0" smtClean="0"/>
              <a:t> program. </a:t>
            </a:r>
          </a:p>
          <a:p>
            <a:pPr>
              <a:buFontTx/>
              <a:buChar char="-"/>
            </a:pPr>
            <a:r>
              <a:rPr lang="nb-NO" sz="1200" dirty="0" smtClean="0"/>
              <a:t>Target 3A, 3B,3C and 3D must be </a:t>
            </a:r>
            <a:r>
              <a:rPr lang="nb-NO" sz="1200" dirty="0" err="1" smtClean="0"/>
              <a:t>attacked</a:t>
            </a:r>
            <a:r>
              <a:rPr lang="nb-NO" sz="1200" dirty="0" smtClean="0"/>
              <a:t> at </a:t>
            </a:r>
            <a:r>
              <a:rPr lang="nb-NO" sz="1200" dirty="0" err="1" smtClean="0"/>
              <a:t>the</a:t>
            </a:r>
            <a:r>
              <a:rPr lang="nb-NO" sz="1200" dirty="0" smtClean="0"/>
              <a:t> same time due to risk </a:t>
            </a:r>
            <a:r>
              <a:rPr lang="nb-NO" sz="1200" dirty="0" err="1" smtClean="0"/>
              <a:t>enemy</a:t>
            </a:r>
            <a:r>
              <a:rPr lang="nb-NO" sz="1200" dirty="0" smtClean="0"/>
              <a:t> </a:t>
            </a:r>
            <a:r>
              <a:rPr lang="nb-NO" sz="1200" dirty="0" err="1" smtClean="0"/>
              <a:t>beeing</a:t>
            </a:r>
            <a:r>
              <a:rPr lang="nb-NO" sz="1200" dirty="0" smtClean="0"/>
              <a:t> </a:t>
            </a:r>
            <a:r>
              <a:rPr lang="nb-NO" sz="1200" dirty="0" err="1" smtClean="0"/>
              <a:t>able</a:t>
            </a:r>
            <a:r>
              <a:rPr lang="nb-NO" sz="1200" dirty="0" smtClean="0"/>
              <a:t> to </a:t>
            </a:r>
            <a:r>
              <a:rPr lang="nb-NO" sz="1200" dirty="0" err="1" smtClean="0"/>
              <a:t>flee</a:t>
            </a:r>
            <a:r>
              <a:rPr lang="nb-NO" sz="1200" dirty="0" smtClean="0"/>
              <a:t> </a:t>
            </a:r>
            <a:r>
              <a:rPr lang="nb-NO" sz="1200" dirty="0" err="1" smtClean="0"/>
              <a:t>the</a:t>
            </a:r>
            <a:r>
              <a:rPr lang="nb-NO" sz="1200" dirty="0" smtClean="0"/>
              <a:t> targets and </a:t>
            </a:r>
            <a:r>
              <a:rPr lang="nb-NO" sz="1200" dirty="0" err="1" smtClean="0"/>
              <a:t>recover</a:t>
            </a:r>
            <a:r>
              <a:rPr lang="nb-NO" sz="1200" dirty="0" smtClean="0"/>
              <a:t> harddrives </a:t>
            </a:r>
            <a:r>
              <a:rPr lang="nb-NO" sz="1200" dirty="0" err="1" smtClean="0"/>
              <a:t>with</a:t>
            </a:r>
            <a:r>
              <a:rPr lang="nb-NO" sz="1200" dirty="0" smtClean="0"/>
              <a:t> </a:t>
            </a:r>
            <a:r>
              <a:rPr lang="nb-NO" sz="1200" dirty="0" err="1" smtClean="0"/>
              <a:t>information</a:t>
            </a:r>
            <a:r>
              <a:rPr lang="nb-NO" sz="1200" dirty="0" smtClean="0"/>
              <a:t> from </a:t>
            </a:r>
            <a:r>
              <a:rPr lang="nb-NO" sz="1200" dirty="0" err="1" smtClean="0"/>
              <a:t>the</a:t>
            </a:r>
            <a:r>
              <a:rPr lang="nb-NO" sz="1200" dirty="0" smtClean="0"/>
              <a:t> CW program.</a:t>
            </a:r>
            <a:endParaRPr lang="nb-NO" sz="1200" dirty="0"/>
          </a:p>
        </p:txBody>
      </p:sp>
      <p:grpSp>
        <p:nvGrpSpPr>
          <p:cNvPr id="5" name="Gruppe 40"/>
          <p:cNvGrpSpPr/>
          <p:nvPr/>
        </p:nvGrpSpPr>
        <p:grpSpPr>
          <a:xfrm>
            <a:off x="8249837" y="2295288"/>
            <a:ext cx="525796" cy="246221"/>
            <a:chOff x="7092280" y="2681858"/>
            <a:chExt cx="513581" cy="234496"/>
          </a:xfrm>
        </p:grpSpPr>
        <p:sp>
          <p:nvSpPr>
            <p:cNvPr id="42" name="TekstSylinder 41"/>
            <p:cNvSpPr txBox="1"/>
            <p:nvPr/>
          </p:nvSpPr>
          <p:spPr>
            <a:xfrm>
              <a:off x="7169621" y="2681858"/>
              <a:ext cx="436240" cy="234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003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3" name="Stjerne med 4 tagger 4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22" name="TekstSylinder 21"/>
          <p:cNvSpPr txBox="1"/>
          <p:nvPr/>
        </p:nvSpPr>
        <p:spPr>
          <a:xfrm>
            <a:off x="877613" y="3450436"/>
            <a:ext cx="737207" cy="20560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rgbClr val="FF0000"/>
            </a:solidFill>
            <a:prstDash val="sysDash"/>
          </a:ln>
        </p:spPr>
        <p:txBody>
          <a:bodyPr wrap="square" lIns="37195" tIns="37195" rIns="37195" bIns="37195" rtlCol="0">
            <a:spAutoFit/>
          </a:bodyPr>
          <a:lstStyle/>
          <a:p>
            <a:r>
              <a:rPr lang="en-US" sz="800" dirty="0" smtClean="0">
                <a:solidFill>
                  <a:srgbClr val="FF0000"/>
                </a:solidFill>
              </a:rPr>
              <a:t>TRMATG003A</a:t>
            </a:r>
            <a:endParaRPr lang="en-US" sz="800" dirty="0">
              <a:solidFill>
                <a:srgbClr val="FF0000"/>
              </a:solidFill>
            </a:endParaRPr>
          </a:p>
        </p:txBody>
      </p:sp>
      <p:cxnSp>
        <p:nvCxnSpPr>
          <p:cNvPr id="24" name="Rett pil 23"/>
          <p:cNvCxnSpPr>
            <a:stCxn id="22" idx="3"/>
            <a:endCxn id="27" idx="2"/>
          </p:cNvCxnSpPr>
          <p:nvPr/>
        </p:nvCxnSpPr>
        <p:spPr>
          <a:xfrm flipV="1">
            <a:off x="1614820" y="2855354"/>
            <a:ext cx="688967" cy="697885"/>
          </a:xfrm>
          <a:prstGeom prst="straightConnector1">
            <a:avLst/>
          </a:prstGeom>
          <a:ln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ktangel 22"/>
          <p:cNvSpPr/>
          <p:nvPr/>
        </p:nvSpPr>
        <p:spPr>
          <a:xfrm>
            <a:off x="2962115" y="2731770"/>
            <a:ext cx="219411" cy="106680"/>
          </a:xfrm>
          <a:prstGeom prst="rect">
            <a:avLst/>
          </a:prstGeom>
          <a:solidFill>
            <a:srgbClr val="FF0000">
              <a:alpha val="1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4476" tIns="47238" rIns="94476" bIns="47238" rtlCol="0" anchor="ctr"/>
          <a:lstStyle/>
          <a:p>
            <a:pPr algn="ctr"/>
            <a:endParaRPr lang="en-US"/>
          </a:p>
        </p:txBody>
      </p:sp>
      <p:sp>
        <p:nvSpPr>
          <p:cNvPr id="25" name="Rektangel 24"/>
          <p:cNvSpPr/>
          <p:nvPr/>
        </p:nvSpPr>
        <p:spPr>
          <a:xfrm>
            <a:off x="2453192" y="2400298"/>
            <a:ext cx="91498" cy="225030"/>
          </a:xfrm>
          <a:prstGeom prst="rect">
            <a:avLst/>
          </a:prstGeom>
          <a:solidFill>
            <a:srgbClr val="FF0000">
              <a:alpha val="1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4476" tIns="47238" rIns="94476" bIns="47238" rtlCol="0" anchor="ctr"/>
          <a:lstStyle/>
          <a:p>
            <a:pPr algn="ctr"/>
            <a:endParaRPr lang="en-US"/>
          </a:p>
        </p:txBody>
      </p:sp>
      <p:sp>
        <p:nvSpPr>
          <p:cNvPr id="26" name="Rektangel 25"/>
          <p:cNvSpPr/>
          <p:nvPr/>
        </p:nvSpPr>
        <p:spPr>
          <a:xfrm>
            <a:off x="3206855" y="2396487"/>
            <a:ext cx="91498" cy="225030"/>
          </a:xfrm>
          <a:prstGeom prst="rect">
            <a:avLst/>
          </a:prstGeom>
          <a:solidFill>
            <a:srgbClr val="FF0000">
              <a:alpha val="1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4476" tIns="47238" rIns="94476" bIns="47238" rtlCol="0" anchor="ctr"/>
          <a:lstStyle/>
          <a:p>
            <a:pPr algn="ctr"/>
            <a:endParaRPr lang="en-US"/>
          </a:p>
        </p:txBody>
      </p:sp>
      <p:sp>
        <p:nvSpPr>
          <p:cNvPr id="36" name="Frihåndsform 35"/>
          <p:cNvSpPr/>
          <p:nvPr/>
        </p:nvSpPr>
        <p:spPr>
          <a:xfrm>
            <a:off x="1861153" y="1272541"/>
            <a:ext cx="2180633" cy="1788552"/>
          </a:xfrm>
          <a:custGeom>
            <a:avLst/>
            <a:gdLst>
              <a:gd name="connsiteX0" fmla="*/ 47172 w 2129972"/>
              <a:gd name="connsiteY0" fmla="*/ 61686 h 1703383"/>
              <a:gd name="connsiteX1" fmla="*/ 1937657 w 2129972"/>
              <a:gd name="connsiteY1" fmla="*/ 0 h 1703383"/>
              <a:gd name="connsiteX2" fmla="*/ 1966686 w 2129972"/>
              <a:gd name="connsiteY2" fmla="*/ 108857 h 1703383"/>
              <a:gd name="connsiteX3" fmla="*/ 2093686 w 2129972"/>
              <a:gd name="connsiteY3" fmla="*/ 112486 h 1703383"/>
              <a:gd name="connsiteX4" fmla="*/ 2129972 w 2129972"/>
              <a:gd name="connsiteY4" fmla="*/ 1270000 h 1703383"/>
              <a:gd name="connsiteX5" fmla="*/ 1825172 w 2129972"/>
              <a:gd name="connsiteY5" fmla="*/ 1277257 h 1703383"/>
              <a:gd name="connsiteX6" fmla="*/ 1803400 w 2129972"/>
              <a:gd name="connsiteY6" fmla="*/ 1621971 h 1703383"/>
              <a:gd name="connsiteX7" fmla="*/ 286657 w 2129972"/>
              <a:gd name="connsiteY7" fmla="*/ 1698171 h 1703383"/>
              <a:gd name="connsiteX8" fmla="*/ 0 w 2129972"/>
              <a:gd name="connsiteY8" fmla="*/ 1571171 h 1703383"/>
              <a:gd name="connsiteX9" fmla="*/ 47172 w 2129972"/>
              <a:gd name="connsiteY9" fmla="*/ 61686 h 1703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9972" h="1703383">
                <a:moveTo>
                  <a:pt x="47172" y="61686"/>
                </a:moveTo>
                <a:lnTo>
                  <a:pt x="1937657" y="0"/>
                </a:lnTo>
                <a:lnTo>
                  <a:pt x="1966686" y="108857"/>
                </a:lnTo>
                <a:lnTo>
                  <a:pt x="2093686" y="112486"/>
                </a:lnTo>
                <a:lnTo>
                  <a:pt x="2129972" y="1270000"/>
                </a:lnTo>
                <a:lnTo>
                  <a:pt x="1825172" y="1277257"/>
                </a:lnTo>
                <a:cubicBezTo>
                  <a:pt x="1819184" y="1392235"/>
                  <a:pt x="1884812" y="1703383"/>
                  <a:pt x="1803400" y="1621971"/>
                </a:cubicBezTo>
                <a:lnTo>
                  <a:pt x="286657" y="1698171"/>
                </a:lnTo>
                <a:lnTo>
                  <a:pt x="0" y="1571171"/>
                </a:lnTo>
                <a:lnTo>
                  <a:pt x="47172" y="61686"/>
                </a:lnTo>
                <a:close/>
              </a:path>
            </a:pathLst>
          </a:custGeom>
          <a:solidFill>
            <a:srgbClr val="FFFF00">
              <a:alpha val="10000"/>
            </a:srgbClr>
          </a:solidFill>
          <a:ln w="127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4476" tIns="47238" rIns="94476" bIns="47238" rtlCol="0" anchor="ctr"/>
          <a:lstStyle/>
          <a:p>
            <a:pPr algn="ctr"/>
            <a:endParaRPr lang="nb-NO"/>
          </a:p>
        </p:txBody>
      </p:sp>
      <p:sp>
        <p:nvSpPr>
          <p:cNvPr id="27" name="Rektangel 26"/>
          <p:cNvSpPr/>
          <p:nvPr/>
        </p:nvSpPr>
        <p:spPr>
          <a:xfrm>
            <a:off x="2194082" y="2748674"/>
            <a:ext cx="219411" cy="106680"/>
          </a:xfrm>
          <a:prstGeom prst="rect">
            <a:avLst/>
          </a:prstGeom>
          <a:solidFill>
            <a:srgbClr val="FF0000">
              <a:alpha val="1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4476" tIns="47238" rIns="94476" bIns="47238" rtlCol="0" anchor="ctr"/>
          <a:lstStyle/>
          <a:p>
            <a:pPr algn="ctr"/>
            <a:endParaRPr lang="en-US"/>
          </a:p>
        </p:txBody>
      </p:sp>
      <p:sp>
        <p:nvSpPr>
          <p:cNvPr id="37" name="TekstSylinder 36"/>
          <p:cNvSpPr txBox="1"/>
          <p:nvPr/>
        </p:nvSpPr>
        <p:spPr>
          <a:xfrm>
            <a:off x="4022510" y="3525446"/>
            <a:ext cx="737207" cy="20560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rgbClr val="FF0000"/>
            </a:solidFill>
            <a:prstDash val="sysDash"/>
          </a:ln>
        </p:spPr>
        <p:txBody>
          <a:bodyPr wrap="square" lIns="37195" tIns="37195" rIns="37195" bIns="37195" rtlCol="0">
            <a:spAutoFit/>
          </a:bodyPr>
          <a:lstStyle/>
          <a:p>
            <a:r>
              <a:rPr lang="en-US" sz="800" dirty="0" smtClean="0">
                <a:solidFill>
                  <a:srgbClr val="FF0000"/>
                </a:solidFill>
              </a:rPr>
              <a:t>TRMATG003B</a:t>
            </a:r>
            <a:endParaRPr lang="en-US" sz="800" dirty="0">
              <a:solidFill>
                <a:srgbClr val="FF0000"/>
              </a:solidFill>
            </a:endParaRPr>
          </a:p>
        </p:txBody>
      </p:sp>
      <p:sp>
        <p:nvSpPr>
          <p:cNvPr id="40" name="TekstSylinder 39"/>
          <p:cNvSpPr txBox="1"/>
          <p:nvPr/>
        </p:nvSpPr>
        <p:spPr>
          <a:xfrm>
            <a:off x="438790" y="2100258"/>
            <a:ext cx="737207" cy="20560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rgbClr val="FF0000"/>
            </a:solidFill>
            <a:prstDash val="sysDash"/>
          </a:ln>
        </p:spPr>
        <p:txBody>
          <a:bodyPr wrap="square" lIns="37195" tIns="37195" rIns="37195" bIns="37195" rtlCol="0">
            <a:spAutoFit/>
          </a:bodyPr>
          <a:lstStyle/>
          <a:p>
            <a:r>
              <a:rPr lang="en-US" sz="800" dirty="0" smtClean="0">
                <a:solidFill>
                  <a:srgbClr val="FF0000"/>
                </a:solidFill>
              </a:rPr>
              <a:t>TRMATG003C</a:t>
            </a:r>
            <a:endParaRPr lang="en-US" sz="800" dirty="0">
              <a:solidFill>
                <a:srgbClr val="FF0000"/>
              </a:solidFill>
            </a:endParaRPr>
          </a:p>
        </p:txBody>
      </p:sp>
      <p:sp>
        <p:nvSpPr>
          <p:cNvPr id="44" name="TekstSylinder 43"/>
          <p:cNvSpPr txBox="1"/>
          <p:nvPr/>
        </p:nvSpPr>
        <p:spPr>
          <a:xfrm>
            <a:off x="4534470" y="2475308"/>
            <a:ext cx="737207" cy="20560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rgbClr val="FF0000"/>
            </a:solidFill>
            <a:prstDash val="sysDash"/>
          </a:ln>
        </p:spPr>
        <p:txBody>
          <a:bodyPr wrap="square" lIns="37195" tIns="37195" rIns="37195" bIns="37195" rtlCol="0">
            <a:spAutoFit/>
          </a:bodyPr>
          <a:lstStyle/>
          <a:p>
            <a:r>
              <a:rPr lang="en-US" sz="800" dirty="0" smtClean="0">
                <a:solidFill>
                  <a:srgbClr val="FF0000"/>
                </a:solidFill>
              </a:rPr>
              <a:t>TRMATG003D</a:t>
            </a:r>
            <a:endParaRPr lang="en-US" sz="800" dirty="0">
              <a:solidFill>
                <a:srgbClr val="FF0000"/>
              </a:solidFill>
            </a:endParaRPr>
          </a:p>
        </p:txBody>
      </p:sp>
      <p:cxnSp>
        <p:nvCxnSpPr>
          <p:cNvPr id="45" name="Rett pil 44"/>
          <p:cNvCxnSpPr>
            <a:stCxn id="37" idx="1"/>
          </p:cNvCxnSpPr>
          <p:nvPr/>
        </p:nvCxnSpPr>
        <p:spPr>
          <a:xfrm rot="10800000">
            <a:off x="3071727" y="2850359"/>
            <a:ext cx="950783" cy="777891"/>
          </a:xfrm>
          <a:prstGeom prst="straightConnector1">
            <a:avLst/>
          </a:prstGeom>
          <a:ln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tt pil 45"/>
          <p:cNvCxnSpPr>
            <a:stCxn id="44" idx="1"/>
          </p:cNvCxnSpPr>
          <p:nvPr/>
        </p:nvCxnSpPr>
        <p:spPr>
          <a:xfrm rot="10800000">
            <a:off x="3291139" y="2475310"/>
            <a:ext cx="1243331" cy="102802"/>
          </a:xfrm>
          <a:prstGeom prst="straightConnector1">
            <a:avLst/>
          </a:prstGeom>
          <a:ln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tt pil 46"/>
          <p:cNvCxnSpPr>
            <a:stCxn id="40" idx="3"/>
          </p:cNvCxnSpPr>
          <p:nvPr/>
        </p:nvCxnSpPr>
        <p:spPr>
          <a:xfrm>
            <a:off x="1175997" y="2203061"/>
            <a:ext cx="1310633" cy="272247"/>
          </a:xfrm>
          <a:prstGeom prst="straightConnector1">
            <a:avLst/>
          </a:prstGeom>
          <a:ln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80869"/>
            <a:ext cx="9361488" cy="529258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TRMATGT0</a:t>
            </a:r>
            <a:r>
              <a:rPr lang="nb-NO" dirty="0" smtClean="0"/>
              <a:t>03</a:t>
            </a:r>
            <a:r>
              <a:rPr lang="en-US" dirty="0" smtClean="0"/>
              <a:t> </a:t>
            </a:r>
            <a:r>
              <a:rPr lang="nb-NO" dirty="0" err="1" smtClean="0"/>
              <a:t>Military</a:t>
            </a:r>
            <a:r>
              <a:rPr lang="nb-NO" dirty="0" smtClean="0"/>
              <a:t> Research </a:t>
            </a:r>
            <a:r>
              <a:rPr lang="nb-NO" dirty="0" err="1" smtClean="0"/>
              <a:t>Facility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>
            <a:off x="8992885" y="900100"/>
            <a:ext cx="368603" cy="283532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4476" tIns="47238" rIns="94476" bIns="47238" rtlCol="0" anchor="ctr"/>
          <a:lstStyle/>
          <a:p>
            <a:pPr algn="ctr"/>
            <a:r>
              <a:rPr lang="nb-NO" dirty="0"/>
              <a:t>N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16436" y="825090"/>
            <a:ext cx="6655479" cy="4382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5" name="Rektangel 24"/>
          <p:cNvSpPr/>
          <p:nvPr/>
        </p:nvSpPr>
        <p:spPr>
          <a:xfrm>
            <a:off x="2798681" y="4235540"/>
            <a:ext cx="365686" cy="225030"/>
          </a:xfrm>
          <a:prstGeom prst="rect">
            <a:avLst/>
          </a:prstGeom>
          <a:solidFill>
            <a:srgbClr val="FF0000">
              <a:alpha val="1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4476" tIns="47238" rIns="94476" bIns="47238" rtlCol="0" anchor="ctr"/>
          <a:lstStyle/>
          <a:p>
            <a:pPr algn="ctr"/>
            <a:endParaRPr lang="en-US"/>
          </a:p>
        </p:txBody>
      </p:sp>
      <p:sp>
        <p:nvSpPr>
          <p:cNvPr id="26" name="Frihåndsform 25"/>
          <p:cNvSpPr/>
          <p:nvPr/>
        </p:nvSpPr>
        <p:spPr>
          <a:xfrm>
            <a:off x="2008819" y="1050131"/>
            <a:ext cx="4700247" cy="3820478"/>
          </a:xfrm>
          <a:custGeom>
            <a:avLst/>
            <a:gdLst>
              <a:gd name="connsiteX0" fmla="*/ 0 w 4591050"/>
              <a:gd name="connsiteY0" fmla="*/ 3343275 h 3638550"/>
              <a:gd name="connsiteX1" fmla="*/ 142875 w 4591050"/>
              <a:gd name="connsiteY1" fmla="*/ 66675 h 3638550"/>
              <a:gd name="connsiteX2" fmla="*/ 4152900 w 4591050"/>
              <a:gd name="connsiteY2" fmla="*/ 0 h 3638550"/>
              <a:gd name="connsiteX3" fmla="*/ 4267200 w 4591050"/>
              <a:gd name="connsiteY3" fmla="*/ 266700 h 3638550"/>
              <a:gd name="connsiteX4" fmla="*/ 4514850 w 4591050"/>
              <a:gd name="connsiteY4" fmla="*/ 304800 h 3638550"/>
              <a:gd name="connsiteX5" fmla="*/ 4591050 w 4591050"/>
              <a:gd name="connsiteY5" fmla="*/ 2724150 h 3638550"/>
              <a:gd name="connsiteX6" fmla="*/ 3962400 w 4591050"/>
              <a:gd name="connsiteY6" fmla="*/ 2762250 h 3638550"/>
              <a:gd name="connsiteX7" fmla="*/ 3895725 w 4591050"/>
              <a:gd name="connsiteY7" fmla="*/ 3467100 h 3638550"/>
              <a:gd name="connsiteX8" fmla="*/ 647700 w 4591050"/>
              <a:gd name="connsiteY8" fmla="*/ 3638550 h 3638550"/>
              <a:gd name="connsiteX9" fmla="*/ 0 w 4591050"/>
              <a:gd name="connsiteY9" fmla="*/ 3343275 h 363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91050" h="3638550">
                <a:moveTo>
                  <a:pt x="0" y="3343275"/>
                </a:moveTo>
                <a:lnTo>
                  <a:pt x="142875" y="66675"/>
                </a:lnTo>
                <a:lnTo>
                  <a:pt x="4152900" y="0"/>
                </a:lnTo>
                <a:lnTo>
                  <a:pt x="4267200" y="266700"/>
                </a:lnTo>
                <a:lnTo>
                  <a:pt x="4514850" y="304800"/>
                </a:lnTo>
                <a:lnTo>
                  <a:pt x="4591050" y="2724150"/>
                </a:lnTo>
                <a:lnTo>
                  <a:pt x="3962400" y="2762250"/>
                </a:lnTo>
                <a:cubicBezTo>
                  <a:pt x="3937034" y="2996882"/>
                  <a:pt x="3659726" y="3467100"/>
                  <a:pt x="3895725" y="3467100"/>
                </a:cubicBezTo>
                <a:lnTo>
                  <a:pt x="647700" y="3638550"/>
                </a:lnTo>
                <a:lnTo>
                  <a:pt x="0" y="3343275"/>
                </a:lnTo>
                <a:close/>
              </a:path>
            </a:pathLst>
          </a:custGeom>
          <a:solidFill>
            <a:srgbClr val="FFFF00">
              <a:alpha val="10000"/>
            </a:srgbClr>
          </a:solidFill>
          <a:ln w="127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4476" tIns="47238" rIns="94476" bIns="47238" rtlCol="0" anchor="ctr"/>
          <a:lstStyle/>
          <a:p>
            <a:pPr algn="ctr"/>
            <a:endParaRPr lang="nb-NO"/>
          </a:p>
        </p:txBody>
      </p:sp>
      <p:sp>
        <p:nvSpPr>
          <p:cNvPr id="27" name="Rektangel 26"/>
          <p:cNvSpPr/>
          <p:nvPr/>
        </p:nvSpPr>
        <p:spPr>
          <a:xfrm>
            <a:off x="4417450" y="4200535"/>
            <a:ext cx="365686" cy="225030"/>
          </a:xfrm>
          <a:prstGeom prst="rect">
            <a:avLst/>
          </a:prstGeom>
          <a:solidFill>
            <a:srgbClr val="FF0000">
              <a:alpha val="1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4476" tIns="47238" rIns="94476" bIns="47238" rtlCol="0" anchor="ctr"/>
          <a:lstStyle/>
          <a:p>
            <a:pPr algn="ctr"/>
            <a:endParaRPr lang="en-US"/>
          </a:p>
        </p:txBody>
      </p:sp>
      <p:sp>
        <p:nvSpPr>
          <p:cNvPr id="28" name="Rektangel 27"/>
          <p:cNvSpPr/>
          <p:nvPr/>
        </p:nvSpPr>
        <p:spPr>
          <a:xfrm rot="16200000" flipV="1">
            <a:off x="4810146" y="3634959"/>
            <a:ext cx="375050" cy="156025"/>
          </a:xfrm>
          <a:prstGeom prst="rect">
            <a:avLst/>
          </a:prstGeom>
          <a:solidFill>
            <a:srgbClr val="FF0000">
              <a:alpha val="1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4476" tIns="47238" rIns="94476" bIns="47238" rtlCol="0" anchor="ctr"/>
          <a:lstStyle/>
          <a:p>
            <a:pPr algn="ctr"/>
            <a:endParaRPr lang="en-US"/>
          </a:p>
        </p:txBody>
      </p:sp>
      <p:sp>
        <p:nvSpPr>
          <p:cNvPr id="29" name="Rektangel 28"/>
          <p:cNvSpPr/>
          <p:nvPr/>
        </p:nvSpPr>
        <p:spPr>
          <a:xfrm rot="16200000" flipV="1">
            <a:off x="3215757" y="3634959"/>
            <a:ext cx="375050" cy="156025"/>
          </a:xfrm>
          <a:prstGeom prst="rect">
            <a:avLst/>
          </a:prstGeom>
          <a:solidFill>
            <a:srgbClr val="FF0000">
              <a:alpha val="1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4476" tIns="47238" rIns="94476" bIns="47238" rtlCol="0" anchor="ctr"/>
          <a:lstStyle/>
          <a:p>
            <a:pPr algn="ctr"/>
            <a:endParaRPr lang="en-US"/>
          </a:p>
        </p:txBody>
      </p:sp>
      <p:grpSp>
        <p:nvGrpSpPr>
          <p:cNvPr id="4" name="Gruppe 7"/>
          <p:cNvGrpSpPr/>
          <p:nvPr/>
        </p:nvGrpSpPr>
        <p:grpSpPr>
          <a:xfrm>
            <a:off x="4480836" y="4200539"/>
            <a:ext cx="516043" cy="246221"/>
            <a:chOff x="7092281" y="2681858"/>
            <a:chExt cx="293364" cy="234496"/>
          </a:xfrm>
        </p:grpSpPr>
        <p:sp>
          <p:nvSpPr>
            <p:cNvPr id="32" name="TekstSylinder 31"/>
            <p:cNvSpPr txBox="1"/>
            <p:nvPr/>
          </p:nvSpPr>
          <p:spPr>
            <a:xfrm>
              <a:off x="7169621" y="2681858"/>
              <a:ext cx="216024" cy="234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3B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33" name="Stjerne med 4 tagger 32"/>
            <p:cNvSpPr/>
            <p:nvPr/>
          </p:nvSpPr>
          <p:spPr>
            <a:xfrm>
              <a:off x="7092281" y="2715766"/>
              <a:ext cx="125728" cy="182116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5" name="Gruppe 7"/>
          <p:cNvGrpSpPr/>
          <p:nvPr/>
        </p:nvGrpSpPr>
        <p:grpSpPr>
          <a:xfrm>
            <a:off x="3286263" y="3600460"/>
            <a:ext cx="516043" cy="246221"/>
            <a:chOff x="7092281" y="2681858"/>
            <a:chExt cx="293364" cy="234496"/>
          </a:xfrm>
        </p:grpSpPr>
        <p:sp>
          <p:nvSpPr>
            <p:cNvPr id="37" name="TekstSylinder 36"/>
            <p:cNvSpPr txBox="1"/>
            <p:nvPr/>
          </p:nvSpPr>
          <p:spPr>
            <a:xfrm>
              <a:off x="7169621" y="2681858"/>
              <a:ext cx="216024" cy="234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3C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0" name="Stjerne med 4 tagger 39"/>
            <p:cNvSpPr/>
            <p:nvPr/>
          </p:nvSpPr>
          <p:spPr>
            <a:xfrm>
              <a:off x="7092281" y="2715766"/>
              <a:ext cx="125728" cy="182116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" name="Gruppe 7"/>
          <p:cNvGrpSpPr/>
          <p:nvPr/>
        </p:nvGrpSpPr>
        <p:grpSpPr>
          <a:xfrm>
            <a:off x="4905032" y="3595460"/>
            <a:ext cx="516043" cy="246221"/>
            <a:chOff x="7092281" y="2681858"/>
            <a:chExt cx="293364" cy="234496"/>
          </a:xfrm>
        </p:grpSpPr>
        <p:sp>
          <p:nvSpPr>
            <p:cNvPr id="44" name="TekstSylinder 43"/>
            <p:cNvSpPr txBox="1"/>
            <p:nvPr/>
          </p:nvSpPr>
          <p:spPr>
            <a:xfrm>
              <a:off x="7169621" y="2681858"/>
              <a:ext cx="216024" cy="234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3D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5" name="Stjerne med 4 tagger 44"/>
            <p:cNvSpPr/>
            <p:nvPr/>
          </p:nvSpPr>
          <p:spPr>
            <a:xfrm>
              <a:off x="7092281" y="2715766"/>
              <a:ext cx="125728" cy="182116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7"/>
          <p:cNvGrpSpPr/>
          <p:nvPr/>
        </p:nvGrpSpPr>
        <p:grpSpPr>
          <a:xfrm>
            <a:off x="2891322" y="4210540"/>
            <a:ext cx="516043" cy="246221"/>
            <a:chOff x="7092281" y="2681858"/>
            <a:chExt cx="293364" cy="234496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34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3A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1" y="2715766"/>
              <a:ext cx="125728" cy="182116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Sylinder 2"/>
          <p:cNvSpPr txBox="1"/>
          <p:nvPr/>
        </p:nvSpPr>
        <p:spPr>
          <a:xfrm>
            <a:off x="2616565" y="0"/>
            <a:ext cx="6744923" cy="668319"/>
          </a:xfrm>
          <a:prstGeom prst="rect">
            <a:avLst/>
          </a:prstGeom>
          <a:noFill/>
        </p:spPr>
        <p:txBody>
          <a:bodyPr wrap="square" lIns="94476" tIns="47238" rIns="94476" bIns="47238" rtlCol="0" anchor="ctr">
            <a:noAutofit/>
          </a:bodyPr>
          <a:lstStyle/>
          <a:p>
            <a:pPr algn="ctr"/>
            <a:r>
              <a:rPr lang="en-US" sz="3300" b="1" dirty="0" smtClean="0">
                <a:solidFill>
                  <a:schemeClr val="bg1"/>
                </a:solidFill>
              </a:rPr>
              <a:t>BULLSEYE</a:t>
            </a:r>
            <a:endParaRPr lang="en-US" sz="3300" b="1" dirty="0">
              <a:solidFill>
                <a:schemeClr val="bg1"/>
              </a:solidFill>
            </a:endParaRPr>
          </a:p>
        </p:txBody>
      </p:sp>
      <p:sp>
        <p:nvSpPr>
          <p:cNvPr id="4" name="TekstSylinder 3"/>
          <p:cNvSpPr txBox="1"/>
          <p:nvPr/>
        </p:nvSpPr>
        <p:spPr>
          <a:xfrm>
            <a:off x="0" y="4741764"/>
            <a:ext cx="9361488" cy="52007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lIns="94476" tIns="47238" rIns="94476" bIns="47238" rtlCol="0">
            <a:noAutofit/>
          </a:bodyPr>
          <a:lstStyle/>
          <a:p>
            <a:r>
              <a:rPr lang="en-US" sz="1400" dirty="0" smtClean="0"/>
              <a:t>Same for both BLUE and RED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37904" y="885736"/>
            <a:ext cx="7294903" cy="38560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Sylinder 2"/>
          <p:cNvSpPr txBox="1"/>
          <p:nvPr/>
        </p:nvSpPr>
        <p:spPr>
          <a:xfrm>
            <a:off x="2616565" y="0"/>
            <a:ext cx="6744923" cy="668319"/>
          </a:xfrm>
          <a:prstGeom prst="rect">
            <a:avLst/>
          </a:prstGeom>
          <a:noFill/>
        </p:spPr>
        <p:txBody>
          <a:bodyPr wrap="square" lIns="94476" tIns="47238" rIns="94476" bIns="47238" rtlCol="0" anchor="ctr">
            <a:noAutofit/>
          </a:bodyPr>
          <a:lstStyle/>
          <a:p>
            <a:pPr algn="ctr"/>
            <a:r>
              <a:rPr lang="en-US" sz="3300" b="1" dirty="0" smtClean="0">
                <a:solidFill>
                  <a:schemeClr val="bg1"/>
                </a:solidFill>
              </a:rPr>
              <a:t>AAR Support</a:t>
            </a:r>
            <a:endParaRPr lang="en-US" sz="3300" b="1" dirty="0">
              <a:solidFill>
                <a:schemeClr val="bg1"/>
              </a:solidFill>
            </a:endParaRPr>
          </a:p>
        </p:txBody>
      </p:sp>
      <p:sp>
        <p:nvSpPr>
          <p:cNvPr id="4" name="TekstSylinder 3"/>
          <p:cNvSpPr txBox="1"/>
          <p:nvPr/>
        </p:nvSpPr>
        <p:spPr>
          <a:xfrm>
            <a:off x="0" y="4514939"/>
            <a:ext cx="9361488" cy="746894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lIns="94476" tIns="47238" rIns="94476" bIns="47238" rtlCol="0">
            <a:noAutofit/>
          </a:bodyPr>
          <a:lstStyle/>
          <a:p>
            <a:r>
              <a:rPr lang="en-US" sz="1400" dirty="0" smtClean="0"/>
              <a:t>BLUE: AR202 (F-16)  AR302 (F-14, F/A-18)</a:t>
            </a:r>
          </a:p>
          <a:p>
            <a:r>
              <a:rPr lang="en-US" sz="1400" dirty="0" smtClean="0"/>
              <a:t>Tankers need to be activated via F10 menu manually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31339" y="750080"/>
            <a:ext cx="7735918" cy="36201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Sylinder 2"/>
          <p:cNvSpPr txBox="1"/>
          <p:nvPr/>
        </p:nvSpPr>
        <p:spPr>
          <a:xfrm>
            <a:off x="2616565" y="0"/>
            <a:ext cx="6744923" cy="668319"/>
          </a:xfrm>
          <a:prstGeom prst="rect">
            <a:avLst/>
          </a:prstGeom>
          <a:noFill/>
        </p:spPr>
        <p:txBody>
          <a:bodyPr wrap="square" lIns="94476" tIns="47238" rIns="94476" bIns="47238" rtlCol="0" anchor="ctr">
            <a:noAutofit/>
          </a:bodyPr>
          <a:lstStyle/>
          <a:p>
            <a:pPr algn="ctr"/>
            <a:r>
              <a:rPr lang="en-US" sz="3300" b="1" dirty="0" smtClean="0">
                <a:solidFill>
                  <a:schemeClr val="bg1"/>
                </a:solidFill>
              </a:rPr>
              <a:t>AAR Support</a:t>
            </a:r>
            <a:endParaRPr lang="en-US" sz="3300" b="1" dirty="0">
              <a:solidFill>
                <a:schemeClr val="bg1"/>
              </a:solidFill>
            </a:endParaRPr>
          </a:p>
        </p:txBody>
      </p:sp>
      <p:sp>
        <p:nvSpPr>
          <p:cNvPr id="4" name="TekstSylinder 3"/>
          <p:cNvSpPr txBox="1"/>
          <p:nvPr/>
        </p:nvSpPr>
        <p:spPr>
          <a:xfrm>
            <a:off x="0" y="4514939"/>
            <a:ext cx="9361488" cy="746894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lIns="94476" tIns="47238" rIns="94476" bIns="47238" rtlCol="0">
            <a:noAutofit/>
          </a:bodyPr>
          <a:lstStyle/>
          <a:p>
            <a:r>
              <a:rPr lang="en-US" sz="1400" dirty="0" smtClean="0"/>
              <a:t>BLUE: AR202 (F-16)  AR302 (F-14, F/A-18)</a:t>
            </a:r>
          </a:p>
          <a:p>
            <a:r>
              <a:rPr lang="en-US" sz="1400" dirty="0" smtClean="0"/>
              <a:t>RED: Tankers available on request in range 22, but not needed for scenario</a:t>
            </a:r>
          </a:p>
          <a:p>
            <a:r>
              <a:rPr lang="en-US" sz="1400" dirty="0" smtClean="0"/>
              <a:t>Tankers need to be activated via F10 menu manually (Blue will activate BLUE tanker, Red will activate RED tanker)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292516" y="-675108"/>
            <a:ext cx="3437445" cy="387799"/>
          </a:xfrm>
          <a:prstGeom prst="rect">
            <a:avLst/>
          </a:prstGeom>
          <a:noFill/>
        </p:spPr>
        <p:txBody>
          <a:bodyPr wrap="square" lIns="94476" tIns="47238" rIns="94476" bIns="47238" rtlCol="0">
            <a:spAutoFit/>
          </a:bodyPr>
          <a:lstStyle/>
          <a:p>
            <a:r>
              <a:rPr lang="nb-NO" dirty="0" smtClean="0"/>
              <a:t>RED THUNDER A (full </a:t>
            </a:r>
            <a:r>
              <a:rPr lang="nb-NO" dirty="0" err="1" smtClean="0"/>
              <a:t>package</a:t>
            </a:r>
            <a:r>
              <a:rPr lang="nb-NO" dirty="0" smtClean="0"/>
              <a:t>)</a:t>
            </a:r>
            <a:endParaRPr lang="nb-NO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31338" y="750080"/>
            <a:ext cx="7809056" cy="365437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Sylinder 1"/>
          <p:cNvSpPr txBox="1"/>
          <p:nvPr/>
        </p:nvSpPr>
        <p:spPr>
          <a:xfrm>
            <a:off x="0" y="658911"/>
            <a:ext cx="9361488" cy="4602924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lIns="94476" tIns="47238" rIns="94476" bIns="47238" rtlCol="0">
            <a:noAutofit/>
          </a:bodyPr>
          <a:lstStyle/>
          <a:p>
            <a:r>
              <a:rPr lang="en-US" sz="1400" dirty="0" smtClean="0"/>
              <a:t>This mission is conducted in the following way:</a:t>
            </a:r>
          </a:p>
          <a:p>
            <a:endParaRPr lang="en-US" sz="1400" dirty="0" smtClean="0"/>
          </a:p>
          <a:p>
            <a:pPr>
              <a:buFontTx/>
              <a:buChar char="-"/>
            </a:pPr>
            <a:r>
              <a:rPr lang="en-US" sz="1400" dirty="0" smtClean="0"/>
              <a:t>Blue force plan according this this brief. </a:t>
            </a:r>
          </a:p>
          <a:p>
            <a:pPr>
              <a:buFontTx/>
              <a:buChar char="-"/>
            </a:pPr>
            <a:r>
              <a:rPr lang="en-US" sz="1400" dirty="0" smtClean="0"/>
              <a:t>Red force (aggressor conduct own plan in according to Red Commanders intent, to facilitate and meet Blue force training objectives).</a:t>
            </a:r>
          </a:p>
          <a:p>
            <a:endParaRPr lang="en-US" sz="1400" dirty="0" smtClean="0"/>
          </a:p>
          <a:p>
            <a:pPr>
              <a:buFontTx/>
              <a:buChar char="-"/>
            </a:pPr>
            <a:r>
              <a:rPr lang="en-US" sz="1400" dirty="0" smtClean="0"/>
              <a:t>Flight announces killed by announcing on </a:t>
            </a:r>
            <a:r>
              <a:rPr lang="en-US" sz="1400" dirty="0" err="1" smtClean="0"/>
              <a:t>Safety&amp;Kill</a:t>
            </a:r>
            <a:r>
              <a:rPr lang="en-US" sz="1400" dirty="0" smtClean="0"/>
              <a:t> freq (or AWACS freq if AWACS is supporting) &amp; by squawking IFF 4000</a:t>
            </a:r>
          </a:p>
          <a:p>
            <a:pPr>
              <a:buFontTx/>
              <a:buChar char="-"/>
            </a:pPr>
            <a:r>
              <a:rPr lang="en-US" sz="1400" dirty="0" smtClean="0"/>
              <a:t> Once killed,  RED (aggressor) aircraft will spiral and dive down toward the ground and flow to reset area. </a:t>
            </a:r>
          </a:p>
          <a:p>
            <a:pPr>
              <a:buFontTx/>
              <a:buChar char="-"/>
            </a:pPr>
            <a:r>
              <a:rPr lang="en-US" sz="1400" dirty="0" smtClean="0"/>
              <a:t>BLUE will continue regardless of </a:t>
            </a:r>
            <a:r>
              <a:rPr lang="en-US" sz="1400" dirty="0" err="1" smtClean="0"/>
              <a:t>beeing</a:t>
            </a:r>
            <a:r>
              <a:rPr lang="en-US" sz="1400" dirty="0" smtClean="0"/>
              <a:t> it. Red aggressors will land/touch-and-go at Reset airfield, and can get airborne again immediately to get back in the fight. (If AWACS is supporting BLUE, then AWACS can </a:t>
            </a:r>
            <a:r>
              <a:rPr lang="en-US" sz="1400" dirty="0" err="1" smtClean="0"/>
              <a:t>respawn</a:t>
            </a:r>
            <a:r>
              <a:rPr lang="en-US" sz="1400" dirty="0" smtClean="0"/>
              <a:t> red aggressors outside reset points at AWACS discretion).</a:t>
            </a:r>
          </a:p>
          <a:p>
            <a:pPr>
              <a:buFontTx/>
              <a:buChar char="-"/>
            </a:pPr>
            <a:r>
              <a:rPr lang="en-US" sz="1400" dirty="0" smtClean="0"/>
              <a:t> Flights observes kills by missile script information</a:t>
            </a:r>
          </a:p>
          <a:p>
            <a:pPr>
              <a:buFontTx/>
              <a:buChar char="-"/>
            </a:pPr>
            <a:r>
              <a:rPr lang="en-US" sz="1400" dirty="0" smtClean="0"/>
              <a:t>RESET BLUE: N/A – Continue mission and debrief hits after event</a:t>
            </a:r>
          </a:p>
          <a:p>
            <a:pPr>
              <a:buFontTx/>
              <a:buChar char="-"/>
            </a:pPr>
            <a:r>
              <a:rPr lang="en-US" sz="1400" dirty="0" smtClean="0"/>
              <a:t>RESET RED: </a:t>
            </a:r>
            <a:r>
              <a:rPr lang="en-US" sz="1400" dirty="0" err="1" smtClean="0"/>
              <a:t>Kallax</a:t>
            </a:r>
            <a:r>
              <a:rPr lang="en-US" sz="1400" dirty="0" smtClean="0"/>
              <a:t> airbase</a:t>
            </a:r>
          </a:p>
          <a:p>
            <a:pPr>
              <a:buFontTx/>
              <a:buChar char="-"/>
            </a:pPr>
            <a:r>
              <a:rPr lang="en-US" sz="1400" dirty="0" smtClean="0"/>
              <a:t>HARD DECK: N/A</a:t>
            </a:r>
          </a:p>
          <a:p>
            <a:pPr>
              <a:buFontTx/>
              <a:buChar char="-"/>
            </a:pPr>
            <a:endParaRPr lang="en-US" sz="1400" dirty="0" smtClean="0"/>
          </a:p>
          <a:p>
            <a:pPr>
              <a:buFontTx/>
              <a:buChar char="-"/>
            </a:pPr>
            <a:r>
              <a:rPr lang="en-US" sz="1400" dirty="0" smtClean="0"/>
              <a:t>IF AWACS is supporting RED side: (BLUE AWACS on by default)</a:t>
            </a:r>
          </a:p>
          <a:p>
            <a:pPr lvl="1">
              <a:buFontTx/>
              <a:buChar char="-"/>
            </a:pPr>
            <a:r>
              <a:rPr lang="en-US" sz="1400" dirty="0" smtClean="0"/>
              <a:t>RED AWACS need to be activated using F10 menu (WIZARD)</a:t>
            </a:r>
          </a:p>
          <a:p>
            <a:pPr lvl="1">
              <a:buFontTx/>
              <a:buChar char="-"/>
            </a:pPr>
            <a:endParaRPr lang="en-US" sz="1400" dirty="0" smtClean="0"/>
          </a:p>
          <a:p>
            <a:pPr lvl="1">
              <a:buFontTx/>
              <a:buChar char="-"/>
            </a:pPr>
            <a:endParaRPr lang="en-US" sz="1400" dirty="0" smtClean="0"/>
          </a:p>
        </p:txBody>
      </p:sp>
      <p:sp>
        <p:nvSpPr>
          <p:cNvPr id="3" name="TekstSylinder 2"/>
          <p:cNvSpPr txBox="1"/>
          <p:nvPr/>
        </p:nvSpPr>
        <p:spPr>
          <a:xfrm>
            <a:off x="2616565" y="0"/>
            <a:ext cx="6744923" cy="668319"/>
          </a:xfrm>
          <a:prstGeom prst="rect">
            <a:avLst/>
          </a:prstGeom>
          <a:noFill/>
        </p:spPr>
        <p:txBody>
          <a:bodyPr wrap="square" lIns="94476" tIns="47238" rIns="94476" bIns="47238" rtlCol="0" anchor="ctr">
            <a:noAutofit/>
          </a:bodyPr>
          <a:lstStyle/>
          <a:p>
            <a:pPr algn="ctr"/>
            <a:r>
              <a:rPr lang="en-US" sz="3300" b="1" dirty="0" smtClean="0">
                <a:solidFill>
                  <a:schemeClr val="bg1"/>
                </a:solidFill>
              </a:rPr>
              <a:t>Flow and admin</a:t>
            </a:r>
            <a:endParaRPr lang="en-US" sz="3300" b="1" dirty="0">
              <a:solidFill>
                <a:schemeClr val="bg1"/>
              </a:solidFill>
            </a:endParaRPr>
          </a:p>
        </p:txBody>
      </p:sp>
      <p:sp>
        <p:nvSpPr>
          <p:cNvPr id="4" name="TekstSylinder 3"/>
          <p:cNvSpPr txBox="1"/>
          <p:nvPr/>
        </p:nvSpPr>
        <p:spPr>
          <a:xfrm>
            <a:off x="292516" y="-675108"/>
            <a:ext cx="3437445" cy="387799"/>
          </a:xfrm>
          <a:prstGeom prst="rect">
            <a:avLst/>
          </a:prstGeom>
          <a:noFill/>
        </p:spPr>
        <p:txBody>
          <a:bodyPr wrap="square" lIns="94476" tIns="47238" rIns="94476" bIns="47238" rtlCol="0">
            <a:spAutoFit/>
          </a:bodyPr>
          <a:lstStyle/>
          <a:p>
            <a:r>
              <a:rPr lang="nb-NO" dirty="0" smtClean="0"/>
              <a:t>RED THUNDER A (full </a:t>
            </a:r>
            <a:r>
              <a:rPr lang="nb-NO" dirty="0" err="1" smtClean="0"/>
              <a:t>package</a:t>
            </a:r>
            <a:r>
              <a:rPr lang="nb-NO" dirty="0" smtClean="0"/>
              <a:t>)</a:t>
            </a:r>
            <a:endParaRPr lang="nb-NO" dirty="0"/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nb-NO" dirty="0" smtClean="0"/>
              <a:t/>
            </a:r>
            <a:br>
              <a:rPr lang="nb-NO" dirty="0" smtClean="0"/>
            </a:br>
            <a:r>
              <a:rPr lang="nb-NO" dirty="0" smtClean="0"/>
              <a:t> </a:t>
            </a:r>
            <a:endParaRPr lang="nb-NO" dirty="0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nb-NO" dirty="0" smtClean="0"/>
              <a:t>EXERCISE RED THUNDER - B</a:t>
            </a:r>
          </a:p>
          <a:p>
            <a:r>
              <a:rPr lang="nb-NO" dirty="0" err="1" smtClean="0"/>
              <a:t>Strike+SEAD</a:t>
            </a:r>
            <a:endParaRPr lang="nb-NO" dirty="0" smtClean="0"/>
          </a:p>
          <a:p>
            <a:r>
              <a:rPr lang="nb-NO" dirty="0" smtClean="0"/>
              <a:t>Range 23</a:t>
            </a:r>
          </a:p>
        </p:txBody>
      </p:sp>
      <p:pic>
        <p:nvPicPr>
          <p:cNvPr id="4" name="Bilde 3" descr="PPT template.jpg"/>
          <p:cNvPicPr>
            <a:picLocks noChangeAspect="1"/>
          </p:cNvPicPr>
          <p:nvPr/>
        </p:nvPicPr>
        <p:blipFill>
          <a:blip r:embed="rId3" cstate="print"/>
          <a:srcRect t="6818" b="7336"/>
          <a:stretch>
            <a:fillRect/>
          </a:stretch>
        </p:blipFill>
        <p:spPr>
          <a:xfrm>
            <a:off x="0" y="0"/>
            <a:ext cx="9361488" cy="680476"/>
          </a:xfrm>
          <a:prstGeom prst="rect">
            <a:avLst/>
          </a:prstGeom>
        </p:spPr>
      </p:pic>
      <p:pic>
        <p:nvPicPr>
          <p:cNvPr id="5" name="Bilde 4" descr="PPT template.jpg"/>
          <p:cNvPicPr>
            <a:picLocks noChangeAspect="1"/>
          </p:cNvPicPr>
          <p:nvPr/>
        </p:nvPicPr>
        <p:blipFill>
          <a:blip r:embed="rId3" cstate="print"/>
          <a:srcRect l="30033" t="66906"/>
          <a:stretch>
            <a:fillRect/>
          </a:stretch>
        </p:blipFill>
        <p:spPr>
          <a:xfrm>
            <a:off x="0" y="5249458"/>
            <a:ext cx="9361488" cy="151217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Sylinder 1"/>
          <p:cNvSpPr txBox="1"/>
          <p:nvPr/>
        </p:nvSpPr>
        <p:spPr>
          <a:xfrm>
            <a:off x="2616565" y="0"/>
            <a:ext cx="6744923" cy="668319"/>
          </a:xfrm>
          <a:prstGeom prst="rect">
            <a:avLst/>
          </a:prstGeom>
          <a:noFill/>
        </p:spPr>
        <p:txBody>
          <a:bodyPr wrap="square" lIns="94476" tIns="47238" rIns="94476" bIns="47238" rtlCol="0" anchor="ctr">
            <a:noAutofit/>
          </a:bodyPr>
          <a:lstStyle/>
          <a:p>
            <a:pPr algn="ctr"/>
            <a:r>
              <a:rPr lang="en-US" sz="3300" b="1" dirty="0" smtClean="0">
                <a:solidFill>
                  <a:schemeClr val="bg1"/>
                </a:solidFill>
              </a:rPr>
              <a:t>Command &amp; Control</a:t>
            </a:r>
            <a:endParaRPr lang="en-US" sz="3300" b="1" dirty="0">
              <a:solidFill>
                <a:schemeClr val="bg1"/>
              </a:solidFill>
            </a:endParaRPr>
          </a:p>
        </p:txBody>
      </p:sp>
      <p:sp>
        <p:nvSpPr>
          <p:cNvPr id="3" name="TekstSylinder 2"/>
          <p:cNvSpPr txBox="1"/>
          <p:nvPr/>
        </p:nvSpPr>
        <p:spPr>
          <a:xfrm>
            <a:off x="0" y="658911"/>
            <a:ext cx="9361488" cy="4602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lIns="94476" tIns="47238" rIns="94476" bIns="47238" rtlCol="0">
            <a:noAutofit/>
          </a:bodyPr>
          <a:lstStyle/>
          <a:p>
            <a:endParaRPr lang="en-US" sz="1400" b="1" u="sng" dirty="0" smtClean="0"/>
          </a:p>
          <a:p>
            <a:endParaRPr lang="en-US" sz="1400" b="1" u="sng" dirty="0" smtClean="0"/>
          </a:p>
          <a:p>
            <a:r>
              <a:rPr lang="en-US" sz="1400" b="1" u="sng" dirty="0" smtClean="0"/>
              <a:t>IF AWACS:</a:t>
            </a:r>
          </a:p>
          <a:p>
            <a:pPr>
              <a:buFontTx/>
              <a:buChar char="-"/>
            </a:pPr>
            <a:r>
              <a:rPr lang="en-US" sz="1400" dirty="0" smtClean="0"/>
              <a:t>If 1 AWACS controller, AWACS will support Blue package</a:t>
            </a:r>
          </a:p>
          <a:p>
            <a:pPr>
              <a:buFontTx/>
              <a:buChar char="-"/>
            </a:pPr>
            <a:r>
              <a:rPr lang="en-US" sz="1400" dirty="0" smtClean="0"/>
              <a:t>Safety &amp; Kill frequency:  </a:t>
            </a:r>
            <a:r>
              <a:rPr lang="en-US" sz="1400" b="1" dirty="0" smtClean="0"/>
              <a:t>242.0</a:t>
            </a:r>
            <a:r>
              <a:rPr lang="en-US" sz="1400" dirty="0" smtClean="0"/>
              <a:t> (Range 23 primary freq)  (monitored by AWACS + aggressors)</a:t>
            </a:r>
          </a:p>
          <a:p>
            <a:pPr>
              <a:buFontTx/>
              <a:buChar char="-"/>
            </a:pPr>
            <a:r>
              <a:rPr lang="en-US" sz="1400" dirty="0" smtClean="0"/>
              <a:t>Tactical freq: (Blue </a:t>
            </a:r>
            <a:r>
              <a:rPr lang="en-US" sz="1400" dirty="0" err="1" smtClean="0"/>
              <a:t>package+AWACS</a:t>
            </a:r>
            <a:r>
              <a:rPr lang="en-US" sz="1400" dirty="0" smtClean="0"/>
              <a:t>) </a:t>
            </a:r>
            <a:r>
              <a:rPr lang="en-US" sz="1400" b="1" dirty="0" smtClean="0"/>
              <a:t>226.5</a:t>
            </a:r>
            <a:r>
              <a:rPr lang="en-US" sz="1400" dirty="0" smtClean="0"/>
              <a:t> (Tactical frequency 1)</a:t>
            </a:r>
          </a:p>
          <a:p>
            <a:pPr>
              <a:buFontTx/>
              <a:buChar char="-"/>
            </a:pPr>
            <a:r>
              <a:rPr lang="en-US" sz="1400" dirty="0" smtClean="0"/>
              <a:t>AWACS controls RED/BLUE on tactical freq and coordinate with the other side for event start and kills on Safety &amp; Kill freq.</a:t>
            </a:r>
          </a:p>
          <a:p>
            <a:endParaRPr lang="en-US" sz="1400" dirty="0" smtClean="0"/>
          </a:p>
          <a:p>
            <a:endParaRPr lang="en-US" sz="1400" dirty="0" smtClean="0"/>
          </a:p>
          <a:p>
            <a:r>
              <a:rPr lang="en-US" sz="1400" b="1" u="sng" dirty="0" smtClean="0"/>
              <a:t>IF NOT AWACS:</a:t>
            </a:r>
          </a:p>
          <a:p>
            <a:endParaRPr lang="en-US" sz="1400" b="1" u="sng" dirty="0" smtClean="0"/>
          </a:p>
          <a:p>
            <a:r>
              <a:rPr lang="en-US" sz="1400" dirty="0" smtClean="0"/>
              <a:t>- Package frequency (BLUE): </a:t>
            </a:r>
            <a:r>
              <a:rPr lang="en-US" sz="1400" b="1" dirty="0" smtClean="0"/>
              <a:t>242.0 </a:t>
            </a:r>
            <a:r>
              <a:rPr lang="en-US" sz="1400" dirty="0" smtClean="0"/>
              <a:t> (Range 23 primary freq) </a:t>
            </a:r>
            <a:endParaRPr lang="en-US" sz="1400" b="1" u="sng" dirty="0" smtClean="0"/>
          </a:p>
          <a:p>
            <a:pPr>
              <a:buFontTx/>
              <a:buChar char="-"/>
            </a:pPr>
            <a:r>
              <a:rPr lang="en-US" sz="1400" dirty="0" smtClean="0"/>
              <a:t>Safety &amp; Kill frequency: Range 23 primary (</a:t>
            </a:r>
            <a:r>
              <a:rPr lang="nb-NO" sz="1400" b="1" dirty="0" smtClean="0"/>
              <a:t>242.0</a:t>
            </a:r>
            <a:r>
              <a:rPr lang="nb-NO" sz="1400" dirty="0" smtClean="0"/>
              <a:t>)  (Aggressors monitor </a:t>
            </a:r>
            <a:r>
              <a:rPr lang="nb-NO" sz="1400" dirty="0" err="1" smtClean="0"/>
              <a:t>package</a:t>
            </a:r>
            <a:r>
              <a:rPr lang="nb-NO" sz="1400" dirty="0" smtClean="0"/>
              <a:t> and </a:t>
            </a:r>
            <a:r>
              <a:rPr lang="nb-NO" sz="1400" dirty="0" err="1" smtClean="0"/>
              <a:t>announce</a:t>
            </a:r>
            <a:r>
              <a:rPr lang="nb-NO" sz="1400" dirty="0" smtClean="0"/>
              <a:t> </a:t>
            </a:r>
            <a:r>
              <a:rPr lang="nb-NO" sz="1400" dirty="0" err="1" smtClean="0"/>
              <a:t>kills/safety/coordination</a:t>
            </a:r>
            <a:r>
              <a:rPr lang="nb-NO" sz="1400" dirty="0" smtClean="0"/>
              <a:t> </a:t>
            </a:r>
            <a:r>
              <a:rPr lang="nb-NO" sz="1400" dirty="0" err="1" smtClean="0"/>
              <a:t>only</a:t>
            </a:r>
            <a:r>
              <a:rPr lang="nb-NO" sz="1400" dirty="0" smtClean="0"/>
              <a:t>)</a:t>
            </a:r>
          </a:p>
          <a:p>
            <a:pPr>
              <a:buFontTx/>
              <a:buChar char="-"/>
            </a:pPr>
            <a:r>
              <a:rPr lang="nb-NO" sz="1400" dirty="0" smtClean="0"/>
              <a:t>All </a:t>
            </a:r>
            <a:r>
              <a:rPr lang="nb-NO" sz="1400" dirty="0" err="1" smtClean="0"/>
              <a:t>kills</a:t>
            </a:r>
            <a:r>
              <a:rPr lang="nb-NO" sz="1400" dirty="0" smtClean="0"/>
              <a:t> </a:t>
            </a:r>
            <a:r>
              <a:rPr lang="nb-NO" sz="1400" dirty="0" err="1" smtClean="0"/>
              <a:t>announced</a:t>
            </a:r>
            <a:r>
              <a:rPr lang="nb-NO" sz="1400" dirty="0" smtClean="0"/>
              <a:t> </a:t>
            </a:r>
            <a:r>
              <a:rPr lang="nb-NO" sz="1400" dirty="0" err="1" smtClean="0"/>
              <a:t>on</a:t>
            </a:r>
            <a:r>
              <a:rPr lang="nb-NO" sz="1400" dirty="0" smtClean="0"/>
              <a:t> S&amp;K </a:t>
            </a:r>
            <a:r>
              <a:rPr lang="nb-NO" sz="1400" dirty="0" err="1" smtClean="0"/>
              <a:t>freq</a:t>
            </a:r>
            <a:endParaRPr lang="nb-NO" sz="1400" dirty="0" smtClean="0"/>
          </a:p>
        </p:txBody>
      </p:sp>
      <p:sp>
        <p:nvSpPr>
          <p:cNvPr id="4" name="TekstSylinder 3"/>
          <p:cNvSpPr txBox="1"/>
          <p:nvPr/>
        </p:nvSpPr>
        <p:spPr>
          <a:xfrm>
            <a:off x="292516" y="-675108"/>
            <a:ext cx="3437445" cy="387799"/>
          </a:xfrm>
          <a:prstGeom prst="rect">
            <a:avLst/>
          </a:prstGeom>
          <a:noFill/>
        </p:spPr>
        <p:txBody>
          <a:bodyPr wrap="square" lIns="94476" tIns="47238" rIns="94476" bIns="47238" rtlCol="0">
            <a:spAutoFit/>
          </a:bodyPr>
          <a:lstStyle/>
          <a:p>
            <a:r>
              <a:rPr lang="nb-NO" dirty="0" smtClean="0"/>
              <a:t>RED THUNDER A (full </a:t>
            </a:r>
            <a:r>
              <a:rPr lang="nb-NO" dirty="0" err="1" smtClean="0"/>
              <a:t>package</a:t>
            </a:r>
            <a:r>
              <a:rPr lang="nb-NO" dirty="0" smtClean="0"/>
              <a:t>)</a:t>
            </a:r>
            <a:endParaRPr lang="nb-NO" dirty="0"/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734520"/>
            <a:ext cx="8425339" cy="4536503"/>
          </a:xfrm>
        </p:spPr>
        <p:txBody>
          <a:bodyPr>
            <a:normAutofit/>
          </a:bodyPr>
          <a:lstStyle/>
          <a:p>
            <a:pPr marL="236190" indent="-23619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ts val="2590"/>
              <a:buNone/>
            </a:pPr>
            <a:r>
              <a:rPr lang="en-US" sz="1400" b="1" dirty="0" smtClean="0"/>
              <a:t>MISSION: </a:t>
            </a:r>
            <a:r>
              <a:rPr lang="en-US" sz="1400" dirty="0" smtClean="0"/>
              <a:t>DEFEND RED TERRITORY FROM BLUE INTRUSION</a:t>
            </a:r>
          </a:p>
          <a:p>
            <a:pPr marL="236190" indent="-23619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  <a:buFontTx/>
              <a:buChar char="-"/>
            </a:pPr>
            <a:r>
              <a:rPr lang="en-US" sz="1400" dirty="0" smtClean="0"/>
              <a:t>RED LOSSES ALLOWED</a:t>
            </a:r>
          </a:p>
          <a:p>
            <a:pPr marL="236190" indent="-23619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  <a:buFontTx/>
              <a:buChar char="-"/>
            </a:pPr>
            <a:r>
              <a:rPr lang="en-US" sz="1400" dirty="0" smtClean="0"/>
              <a:t>RISK LEVEL: HIGH</a:t>
            </a:r>
          </a:p>
          <a:p>
            <a:pPr marL="236190" indent="-23619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  <a:buNone/>
            </a:pPr>
            <a:endParaRPr lang="en-US" sz="1400" dirty="0" smtClean="0"/>
          </a:p>
          <a:p>
            <a:pPr marL="236190" indent="-23619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  <a:buNone/>
            </a:pPr>
            <a:endParaRPr lang="en-US" sz="1400" dirty="0" smtClean="0"/>
          </a:p>
          <a:p>
            <a:pPr marL="236190" indent="-23619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  <a:buNone/>
            </a:pPr>
            <a:r>
              <a:rPr lang="en-US" sz="1400" b="1" dirty="0" smtClean="0"/>
              <a:t>TRAINING OBJECTIVES:</a:t>
            </a:r>
          </a:p>
          <a:p>
            <a:pPr marL="236190" indent="-23619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  <a:buNone/>
            </a:pPr>
            <a:r>
              <a:rPr lang="en-US" sz="1400" dirty="0" smtClean="0"/>
              <a:t>	- Objective 1: DCA CAP mission</a:t>
            </a:r>
            <a:br>
              <a:rPr lang="en-US" sz="1400" dirty="0" smtClean="0"/>
            </a:br>
            <a:r>
              <a:rPr lang="en-US" sz="1400" dirty="0" smtClean="0"/>
              <a:t>- Objective 2: Practice Grinder tactics (Counter Rotating CAP)</a:t>
            </a:r>
            <a:br>
              <a:rPr lang="en-US" sz="1400" dirty="0" smtClean="0"/>
            </a:br>
            <a:r>
              <a:rPr lang="en-US" sz="1400" dirty="0" smtClean="0"/>
              <a:t>- Objective 3: Good SA on potential threats </a:t>
            </a:r>
            <a:br>
              <a:rPr lang="en-US" sz="1400" dirty="0" smtClean="0"/>
            </a:br>
            <a:r>
              <a:rPr lang="en-US" sz="1400" dirty="0" smtClean="0"/>
              <a:t>- Objective 4: Timeline for engagement</a:t>
            </a:r>
            <a:br>
              <a:rPr lang="en-US" sz="1400" dirty="0" smtClean="0"/>
            </a:br>
            <a:r>
              <a:rPr lang="en-US" sz="1400" dirty="0" smtClean="0"/>
              <a:t>- Objective 5: Communications within the flight</a:t>
            </a:r>
            <a:br>
              <a:rPr lang="en-US" sz="1400" dirty="0" smtClean="0"/>
            </a:br>
            <a:r>
              <a:rPr lang="en-US" sz="1400" dirty="0" smtClean="0"/>
              <a:t>- Objective 6: Missile defense</a:t>
            </a:r>
            <a:br>
              <a:rPr lang="en-US" sz="1400" dirty="0" smtClean="0"/>
            </a:br>
            <a:r>
              <a:rPr lang="en-US" sz="1400" dirty="0" smtClean="0"/>
              <a:t>- Objective 7: Mission planning and flight briefing</a:t>
            </a:r>
            <a:br>
              <a:rPr lang="en-US" sz="1400" dirty="0" smtClean="0"/>
            </a:br>
            <a:r>
              <a:rPr lang="en-US" sz="1400" dirty="0" smtClean="0"/>
              <a:t>- Objective 8: Flight lead and wingman training 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2616565" y="0"/>
            <a:ext cx="6744923" cy="668319"/>
          </a:xfrm>
          <a:prstGeom prst="rect">
            <a:avLst/>
          </a:prstGeom>
          <a:noFill/>
        </p:spPr>
        <p:txBody>
          <a:bodyPr wrap="square" lIns="94476" tIns="47238" rIns="94476" bIns="47238" rtlCol="0" anchor="ctr">
            <a:noAutofit/>
          </a:bodyPr>
          <a:lstStyle/>
          <a:p>
            <a:pPr algn="ctr"/>
            <a:r>
              <a:rPr lang="en-US" sz="3300" b="1" dirty="0" smtClean="0">
                <a:solidFill>
                  <a:schemeClr val="bg1"/>
                </a:solidFill>
              </a:rPr>
              <a:t>Red Commanders intent</a:t>
            </a:r>
            <a:endParaRPr lang="en-US" sz="3300" b="1" dirty="0">
              <a:solidFill>
                <a:schemeClr val="bg1"/>
              </a:solidFill>
            </a:endParaRPr>
          </a:p>
        </p:txBody>
      </p:sp>
      <p:sp>
        <p:nvSpPr>
          <p:cNvPr id="4" name="TekstSylinder 3"/>
          <p:cNvSpPr txBox="1"/>
          <p:nvPr/>
        </p:nvSpPr>
        <p:spPr>
          <a:xfrm>
            <a:off x="292516" y="-675108"/>
            <a:ext cx="3437445" cy="387799"/>
          </a:xfrm>
          <a:prstGeom prst="rect">
            <a:avLst/>
          </a:prstGeom>
          <a:noFill/>
        </p:spPr>
        <p:txBody>
          <a:bodyPr wrap="square" lIns="94476" tIns="47238" rIns="94476" bIns="47238" rtlCol="0">
            <a:spAutoFit/>
          </a:bodyPr>
          <a:lstStyle/>
          <a:p>
            <a:r>
              <a:rPr lang="nb-NO" dirty="0" smtClean="0"/>
              <a:t>RED THUNDER A (full </a:t>
            </a:r>
            <a:r>
              <a:rPr lang="nb-NO" dirty="0" err="1" smtClean="0"/>
              <a:t>package</a:t>
            </a:r>
            <a:r>
              <a:rPr lang="nb-NO" dirty="0" smtClean="0"/>
              <a:t>)</a:t>
            </a:r>
            <a:endParaRPr lang="nb-NO" dirty="0"/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Sylinder 4"/>
          <p:cNvSpPr txBox="1"/>
          <p:nvPr/>
        </p:nvSpPr>
        <p:spPr>
          <a:xfrm>
            <a:off x="2616565" y="0"/>
            <a:ext cx="6744923" cy="668319"/>
          </a:xfrm>
          <a:prstGeom prst="rect">
            <a:avLst/>
          </a:prstGeom>
          <a:noFill/>
        </p:spPr>
        <p:txBody>
          <a:bodyPr wrap="square" lIns="94476" tIns="47238" rIns="94476" bIns="47238" rtlCol="0" anchor="ctr">
            <a:noAutofit/>
          </a:bodyPr>
          <a:lstStyle/>
          <a:p>
            <a:pPr algn="ctr"/>
            <a:r>
              <a:rPr lang="en-US" sz="3300" b="1" dirty="0" smtClean="0">
                <a:solidFill>
                  <a:schemeClr val="bg1"/>
                </a:solidFill>
              </a:rPr>
              <a:t>Red ALR</a:t>
            </a:r>
            <a:endParaRPr lang="en-US" sz="3300" b="1" dirty="0">
              <a:solidFill>
                <a:schemeClr val="bg1"/>
              </a:solidFill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1223" y="810127"/>
            <a:ext cx="4046446" cy="43096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3068" y="734519"/>
            <a:ext cx="4128359" cy="4254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ktangel 6"/>
          <p:cNvSpPr/>
          <p:nvPr/>
        </p:nvSpPr>
        <p:spPr>
          <a:xfrm>
            <a:off x="183782" y="2700338"/>
            <a:ext cx="4275800" cy="756084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4476" tIns="47238" rIns="94476" bIns="47238" rtlCol="0" anchor="ctr"/>
          <a:lstStyle/>
          <a:p>
            <a:pPr algn="ctr"/>
            <a:endParaRPr lang="en-US"/>
          </a:p>
        </p:txBody>
      </p:sp>
      <p:sp>
        <p:nvSpPr>
          <p:cNvPr id="8" name="Rektangel 7"/>
          <p:cNvSpPr/>
          <p:nvPr/>
        </p:nvSpPr>
        <p:spPr>
          <a:xfrm>
            <a:off x="4901906" y="3002771"/>
            <a:ext cx="4459582" cy="1209734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4476" tIns="47238" rIns="94476" bIns="47238" rtlCol="0" anchor="ctr"/>
          <a:lstStyle/>
          <a:p>
            <a:pPr algn="ctr"/>
            <a:endParaRPr lang="en-US"/>
          </a:p>
        </p:txBody>
      </p:sp>
      <p:sp>
        <p:nvSpPr>
          <p:cNvPr id="9" name="TekstSylinder 8"/>
          <p:cNvSpPr txBox="1"/>
          <p:nvPr/>
        </p:nvSpPr>
        <p:spPr>
          <a:xfrm>
            <a:off x="292516" y="-675108"/>
            <a:ext cx="3437445" cy="387799"/>
          </a:xfrm>
          <a:prstGeom prst="rect">
            <a:avLst/>
          </a:prstGeom>
          <a:noFill/>
        </p:spPr>
        <p:txBody>
          <a:bodyPr wrap="square" lIns="94476" tIns="47238" rIns="94476" bIns="47238" rtlCol="0">
            <a:spAutoFit/>
          </a:bodyPr>
          <a:lstStyle/>
          <a:p>
            <a:r>
              <a:rPr lang="nb-NO" dirty="0" smtClean="0"/>
              <a:t>RED THUNDER A (full </a:t>
            </a:r>
            <a:r>
              <a:rPr lang="nb-NO" dirty="0" err="1" smtClean="0"/>
              <a:t>package</a:t>
            </a:r>
            <a:r>
              <a:rPr lang="nb-NO" dirty="0" smtClean="0"/>
              <a:t>)</a:t>
            </a:r>
            <a:endParaRPr lang="nb-NO" dirty="0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Sylinder 2"/>
          <p:cNvSpPr txBox="1"/>
          <p:nvPr/>
        </p:nvSpPr>
        <p:spPr>
          <a:xfrm>
            <a:off x="0" y="4741764"/>
            <a:ext cx="9361488" cy="52007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lIns="94476" tIns="47238" rIns="94476" bIns="47238" rtlCol="0">
            <a:noAutofit/>
          </a:bodyPr>
          <a:lstStyle/>
          <a:p>
            <a:r>
              <a:rPr lang="en-US" sz="1400" dirty="0" smtClean="0"/>
              <a:t>Scenario: REDLAND and BLUELAND at war. BLUELAND have picked up intelligence regarding a chemical weapon research facility in REDLAND.</a:t>
            </a:r>
          </a:p>
        </p:txBody>
      </p:sp>
      <p:sp>
        <p:nvSpPr>
          <p:cNvPr id="4" name="TekstSylinder 3"/>
          <p:cNvSpPr txBox="1"/>
          <p:nvPr/>
        </p:nvSpPr>
        <p:spPr>
          <a:xfrm>
            <a:off x="2616565" y="0"/>
            <a:ext cx="6744923" cy="668319"/>
          </a:xfrm>
          <a:prstGeom prst="rect">
            <a:avLst/>
          </a:prstGeom>
          <a:noFill/>
        </p:spPr>
        <p:txBody>
          <a:bodyPr wrap="square" lIns="94476" tIns="47238" rIns="94476" bIns="47238" rtlCol="0" anchor="ctr">
            <a:noAutofit/>
          </a:bodyPr>
          <a:lstStyle/>
          <a:p>
            <a:pPr algn="ctr"/>
            <a:r>
              <a:rPr lang="en-US" sz="3300" b="1" dirty="0" smtClean="0">
                <a:solidFill>
                  <a:schemeClr val="bg1"/>
                </a:solidFill>
              </a:rPr>
              <a:t>SITUATION</a:t>
            </a:r>
            <a:endParaRPr lang="en-US" sz="3300" b="1" dirty="0">
              <a:solidFill>
                <a:schemeClr val="bg1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11927" y="750080"/>
            <a:ext cx="8174741" cy="382550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Sylinder 2"/>
          <p:cNvSpPr txBox="1"/>
          <p:nvPr/>
        </p:nvSpPr>
        <p:spPr>
          <a:xfrm>
            <a:off x="0" y="4275546"/>
            <a:ext cx="9361488" cy="986289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lIns="94476" tIns="47238" rIns="94476" bIns="47238" rtlCol="0">
            <a:noAutofit/>
          </a:bodyPr>
          <a:lstStyle/>
          <a:p>
            <a:r>
              <a:rPr lang="en-US" sz="1400" dirty="0" smtClean="0"/>
              <a:t>Strike REDLAND military research facility (TRMATGT003)</a:t>
            </a:r>
          </a:p>
          <a:p>
            <a:r>
              <a:rPr lang="en-US" sz="1400" dirty="0" smtClean="0"/>
              <a:t>Task strike flight: Conduct strike.</a:t>
            </a:r>
          </a:p>
          <a:p>
            <a:r>
              <a:rPr lang="en-US" sz="1400" dirty="0" smtClean="0"/>
              <a:t>Task SEAD flight: Create permissive environment for strike.</a:t>
            </a:r>
          </a:p>
          <a:p>
            <a:r>
              <a:rPr lang="en-US" sz="1400" dirty="0" smtClean="0"/>
              <a:t>Task Escort flight: Create permissive environment for strike.</a:t>
            </a:r>
          </a:p>
          <a:p>
            <a:endParaRPr lang="en-US" sz="1400" dirty="0" smtClean="0"/>
          </a:p>
        </p:txBody>
      </p:sp>
      <p:sp>
        <p:nvSpPr>
          <p:cNvPr id="4" name="TekstSylinder 3"/>
          <p:cNvSpPr txBox="1"/>
          <p:nvPr/>
        </p:nvSpPr>
        <p:spPr>
          <a:xfrm>
            <a:off x="2616565" y="0"/>
            <a:ext cx="6744923" cy="668319"/>
          </a:xfrm>
          <a:prstGeom prst="rect">
            <a:avLst/>
          </a:prstGeom>
          <a:noFill/>
        </p:spPr>
        <p:txBody>
          <a:bodyPr wrap="square" lIns="94476" tIns="47238" rIns="94476" bIns="47238" rtlCol="0" anchor="ctr">
            <a:noAutofit/>
          </a:bodyPr>
          <a:lstStyle/>
          <a:p>
            <a:pPr algn="ctr"/>
            <a:r>
              <a:rPr lang="en-US" sz="3300" b="1" dirty="0" smtClean="0">
                <a:solidFill>
                  <a:schemeClr val="bg1"/>
                </a:solidFill>
              </a:rPr>
              <a:t>MISSION</a:t>
            </a:r>
            <a:endParaRPr lang="en-US" sz="3300" b="1" dirty="0">
              <a:solidFill>
                <a:schemeClr val="bg1"/>
              </a:solidFill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97024" y="825091"/>
            <a:ext cx="7021165" cy="328566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kstSylinder 5"/>
          <p:cNvSpPr txBox="1"/>
          <p:nvPr/>
        </p:nvSpPr>
        <p:spPr>
          <a:xfrm>
            <a:off x="4662931" y="2375509"/>
            <a:ext cx="737207" cy="20560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rgbClr val="FF0000"/>
            </a:solidFill>
            <a:prstDash val="sysDash"/>
          </a:ln>
        </p:spPr>
        <p:txBody>
          <a:bodyPr wrap="square" lIns="37195" tIns="37195" rIns="37195" bIns="37195" rtlCol="0">
            <a:spAutoFit/>
          </a:bodyPr>
          <a:lstStyle/>
          <a:p>
            <a:r>
              <a:rPr lang="en-US" sz="800" dirty="0" smtClean="0">
                <a:solidFill>
                  <a:srgbClr val="FF0000"/>
                </a:solidFill>
              </a:rPr>
              <a:t>TRMATGT003</a:t>
            </a:r>
            <a:endParaRPr lang="en-US" sz="800" dirty="0">
              <a:solidFill>
                <a:srgbClr val="FF0000"/>
              </a:solidFill>
            </a:endParaRPr>
          </a:p>
        </p:txBody>
      </p:sp>
      <p:cxnSp>
        <p:nvCxnSpPr>
          <p:cNvPr id="7" name="Rett pil 6"/>
          <p:cNvCxnSpPr>
            <a:stCxn id="6" idx="2"/>
          </p:cNvCxnSpPr>
          <p:nvPr/>
        </p:nvCxnSpPr>
        <p:spPr>
          <a:xfrm rot="16200000" flipH="1">
            <a:off x="5229732" y="2382917"/>
            <a:ext cx="569283" cy="965678"/>
          </a:xfrm>
          <a:prstGeom prst="straightConnector1">
            <a:avLst/>
          </a:prstGeom>
          <a:ln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Sylinder 2"/>
          <p:cNvSpPr txBox="1"/>
          <p:nvPr/>
        </p:nvSpPr>
        <p:spPr>
          <a:xfrm>
            <a:off x="0" y="4350556"/>
            <a:ext cx="9361488" cy="911279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lIns="94476" tIns="47238" rIns="94476" bIns="47238" rtlCol="0">
            <a:noAutofit/>
          </a:bodyPr>
          <a:lstStyle/>
          <a:p>
            <a:r>
              <a:rPr lang="en-US" sz="1400" dirty="0" smtClean="0"/>
              <a:t>Strike REDLAND military research facility (TRMATGT003)</a:t>
            </a:r>
          </a:p>
          <a:p>
            <a:r>
              <a:rPr lang="en-US" sz="1400" dirty="0" smtClean="0"/>
              <a:t>Task strike flight: Conduct strike.</a:t>
            </a:r>
          </a:p>
          <a:p>
            <a:r>
              <a:rPr lang="en-US" sz="1400" dirty="0" smtClean="0"/>
              <a:t>Task SEAD flight: Create permissive environment for strike.</a:t>
            </a:r>
          </a:p>
          <a:p>
            <a:endParaRPr lang="en-US" sz="1400" dirty="0" smtClean="0"/>
          </a:p>
        </p:txBody>
      </p:sp>
      <p:sp>
        <p:nvSpPr>
          <p:cNvPr id="4" name="TekstSylinder 3"/>
          <p:cNvSpPr txBox="1"/>
          <p:nvPr/>
        </p:nvSpPr>
        <p:spPr>
          <a:xfrm>
            <a:off x="2616565" y="0"/>
            <a:ext cx="6744923" cy="668319"/>
          </a:xfrm>
          <a:prstGeom prst="rect">
            <a:avLst/>
          </a:prstGeom>
          <a:noFill/>
        </p:spPr>
        <p:txBody>
          <a:bodyPr wrap="square" lIns="94476" tIns="47238" rIns="94476" bIns="47238" rtlCol="0" anchor="ctr">
            <a:noAutofit/>
          </a:bodyPr>
          <a:lstStyle/>
          <a:p>
            <a:pPr algn="ctr"/>
            <a:r>
              <a:rPr lang="en-US" sz="3300" b="1" dirty="0" smtClean="0">
                <a:solidFill>
                  <a:schemeClr val="bg1"/>
                </a:solidFill>
              </a:rPr>
              <a:t>MISSION</a:t>
            </a:r>
            <a:endParaRPr lang="en-US" sz="3300" b="1" dirty="0">
              <a:solidFill>
                <a:schemeClr val="bg1"/>
              </a:solidFill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97024" y="825091"/>
            <a:ext cx="7021165" cy="328566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kstSylinder 5"/>
          <p:cNvSpPr txBox="1"/>
          <p:nvPr/>
        </p:nvSpPr>
        <p:spPr>
          <a:xfrm>
            <a:off x="4662931" y="2375509"/>
            <a:ext cx="737207" cy="20560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rgbClr val="FF0000"/>
            </a:solidFill>
            <a:prstDash val="sysDash"/>
          </a:ln>
        </p:spPr>
        <p:txBody>
          <a:bodyPr wrap="square" lIns="37195" tIns="37195" rIns="37195" bIns="37195" rtlCol="0">
            <a:spAutoFit/>
          </a:bodyPr>
          <a:lstStyle/>
          <a:p>
            <a:r>
              <a:rPr lang="en-US" sz="800" dirty="0" smtClean="0">
                <a:solidFill>
                  <a:srgbClr val="FF0000"/>
                </a:solidFill>
              </a:rPr>
              <a:t>TRMATGT003</a:t>
            </a:r>
            <a:endParaRPr lang="en-US" sz="800" dirty="0">
              <a:solidFill>
                <a:srgbClr val="FF0000"/>
              </a:solidFill>
            </a:endParaRPr>
          </a:p>
        </p:txBody>
      </p:sp>
      <p:cxnSp>
        <p:nvCxnSpPr>
          <p:cNvPr id="7" name="Rett pil 6"/>
          <p:cNvCxnSpPr>
            <a:stCxn id="6" idx="2"/>
          </p:cNvCxnSpPr>
          <p:nvPr/>
        </p:nvCxnSpPr>
        <p:spPr>
          <a:xfrm rot="16200000" flipH="1">
            <a:off x="5229732" y="2382917"/>
            <a:ext cx="569283" cy="965678"/>
          </a:xfrm>
          <a:prstGeom prst="straightConnector1">
            <a:avLst/>
          </a:prstGeom>
          <a:ln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675071"/>
            <a:ext cx="9361488" cy="4595952"/>
          </a:xfrm>
        </p:spPr>
        <p:txBody>
          <a:bodyPr>
            <a:normAutofit fontScale="92500" lnSpcReduction="10000"/>
          </a:bodyPr>
          <a:lstStyle/>
          <a:p>
            <a:pPr marL="236190" indent="-23619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ts val="2590"/>
              <a:buNone/>
            </a:pPr>
            <a:endParaRPr lang="en-US" sz="2000" b="1" dirty="0" smtClean="0"/>
          </a:p>
          <a:p>
            <a:pPr marL="236190" indent="-23619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ts val="2590"/>
              <a:buNone/>
            </a:pPr>
            <a:r>
              <a:rPr lang="en-US" sz="2000" b="1" dirty="0" smtClean="0"/>
              <a:t>BLUE MISSION: </a:t>
            </a:r>
          </a:p>
          <a:p>
            <a:pPr marL="236190" indent="-23619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ts val="2590"/>
              <a:buNone/>
            </a:pPr>
            <a:r>
              <a:rPr lang="en-US" sz="1800" b="1" dirty="0" smtClean="0"/>
              <a:t>Task: </a:t>
            </a:r>
            <a:r>
              <a:rPr lang="en-US" sz="1800" dirty="0" smtClean="0"/>
              <a:t>Strike REDLAND military research facility</a:t>
            </a:r>
          </a:p>
          <a:p>
            <a:pPr marL="236190" indent="-23619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ts val="2590"/>
              <a:buNone/>
            </a:pPr>
            <a:r>
              <a:rPr lang="en-US" sz="1800" b="1" dirty="0" smtClean="0"/>
              <a:t>Purpose: </a:t>
            </a:r>
            <a:r>
              <a:rPr lang="en-US" sz="1800" dirty="0" smtClean="0"/>
              <a:t>Prevent any information from research facility to be used in the chemical weapon program</a:t>
            </a:r>
          </a:p>
          <a:p>
            <a:pPr marL="236190" indent="-23619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ts val="2590"/>
              <a:buNone/>
            </a:pPr>
            <a:endParaRPr lang="en-US" sz="1400" dirty="0" smtClean="0"/>
          </a:p>
          <a:p>
            <a:pPr marL="236190" indent="-23619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  <a:buFontTx/>
              <a:buChar char="-"/>
            </a:pPr>
            <a:r>
              <a:rPr lang="en-US" sz="1400" dirty="0" smtClean="0"/>
              <a:t>BLUE LOSSES NOT ALLOWED</a:t>
            </a:r>
          </a:p>
          <a:p>
            <a:pPr marL="236190" indent="-23619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  <a:buFontTx/>
              <a:buChar char="-"/>
            </a:pPr>
            <a:r>
              <a:rPr lang="en-US" sz="1400" dirty="0" smtClean="0"/>
              <a:t>RISK LEVEL: MEDIUM</a:t>
            </a:r>
          </a:p>
          <a:p>
            <a:pPr marL="236190" indent="-23619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  <a:buNone/>
            </a:pPr>
            <a:endParaRPr lang="en-US" sz="1400" dirty="0" smtClean="0"/>
          </a:p>
          <a:p>
            <a:pPr marL="236190" indent="-23619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  <a:buNone/>
            </a:pPr>
            <a:endParaRPr lang="en-US" sz="1400" dirty="0" smtClean="0"/>
          </a:p>
          <a:p>
            <a:pPr marL="236190" indent="-23619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  <a:buNone/>
            </a:pPr>
            <a:r>
              <a:rPr lang="en-US" sz="1400" b="1" dirty="0" smtClean="0"/>
              <a:t>TRAINING OBJECTIVES:</a:t>
            </a:r>
          </a:p>
          <a:p>
            <a:pPr marL="0" indent="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</a:pPr>
            <a:r>
              <a:rPr lang="nb-NO" sz="1700" dirty="0" err="1" smtClean="0"/>
              <a:t>Objective</a:t>
            </a:r>
            <a:r>
              <a:rPr lang="nb-NO" sz="1700" dirty="0" smtClean="0"/>
              <a:t> 1: </a:t>
            </a:r>
            <a:r>
              <a:rPr lang="nb-NO" sz="1700" dirty="0" err="1" smtClean="0"/>
              <a:t>Strike+SEAD+Escort</a:t>
            </a:r>
            <a:r>
              <a:rPr lang="nb-NO" sz="1700" dirty="0" smtClean="0"/>
              <a:t> </a:t>
            </a:r>
            <a:r>
              <a:rPr lang="nb-NO" sz="1700" dirty="0" err="1" smtClean="0"/>
              <a:t>coordination</a:t>
            </a:r>
            <a:endParaRPr lang="nb-NO" sz="1700" dirty="0" smtClean="0"/>
          </a:p>
          <a:p>
            <a:pPr marL="0" indent="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</a:pPr>
            <a:r>
              <a:rPr lang="nb-NO" sz="1700" dirty="0" err="1" smtClean="0"/>
              <a:t>Objective</a:t>
            </a:r>
            <a:r>
              <a:rPr lang="nb-NO" sz="1700" dirty="0" smtClean="0"/>
              <a:t> 2: </a:t>
            </a:r>
            <a:r>
              <a:rPr lang="nb-NO" sz="1700" dirty="0" err="1" smtClean="0"/>
              <a:t>Communication</a:t>
            </a:r>
            <a:r>
              <a:rPr lang="nb-NO" sz="1700" dirty="0" smtClean="0"/>
              <a:t> </a:t>
            </a:r>
            <a:r>
              <a:rPr lang="nb-NO" sz="1700" dirty="0" err="1" smtClean="0"/>
              <a:t>between</a:t>
            </a:r>
            <a:r>
              <a:rPr lang="nb-NO" sz="1700" dirty="0" smtClean="0"/>
              <a:t> </a:t>
            </a:r>
            <a:r>
              <a:rPr lang="nb-NO" sz="1700" dirty="0" err="1" smtClean="0"/>
              <a:t>flights</a:t>
            </a:r>
            <a:r>
              <a:rPr lang="nb-NO" sz="1700" dirty="0" smtClean="0"/>
              <a:t> (Strike + SEAD)</a:t>
            </a:r>
          </a:p>
          <a:p>
            <a:pPr marL="0" indent="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</a:pPr>
            <a:r>
              <a:rPr lang="nb-NO" sz="1700" dirty="0" err="1" smtClean="0"/>
              <a:t>Objective</a:t>
            </a:r>
            <a:r>
              <a:rPr lang="nb-NO" sz="1700" dirty="0" smtClean="0"/>
              <a:t> 3: </a:t>
            </a:r>
            <a:r>
              <a:rPr lang="nb-NO" sz="1700" dirty="0" err="1" smtClean="0"/>
              <a:t>Mission</a:t>
            </a:r>
            <a:r>
              <a:rPr lang="nb-NO" sz="1700" dirty="0" smtClean="0"/>
              <a:t> planning and </a:t>
            </a:r>
            <a:r>
              <a:rPr lang="nb-NO" sz="1700" dirty="0" err="1" smtClean="0"/>
              <a:t>flight</a:t>
            </a:r>
            <a:r>
              <a:rPr lang="nb-NO" sz="1700" dirty="0" smtClean="0"/>
              <a:t> briefing</a:t>
            </a:r>
          </a:p>
          <a:p>
            <a:pPr marL="0" indent="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</a:pPr>
            <a:r>
              <a:rPr lang="nb-NO" sz="1700" dirty="0" err="1" smtClean="0"/>
              <a:t>Objective</a:t>
            </a:r>
            <a:r>
              <a:rPr lang="nb-NO" sz="1700" dirty="0" smtClean="0"/>
              <a:t> 4: Strike planning</a:t>
            </a:r>
          </a:p>
          <a:p>
            <a:pPr marL="0" indent="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</a:pPr>
            <a:r>
              <a:rPr lang="nb-NO" sz="1700" dirty="0" err="1" smtClean="0"/>
              <a:t>Objective</a:t>
            </a:r>
            <a:r>
              <a:rPr lang="nb-NO" sz="1700" dirty="0" smtClean="0"/>
              <a:t> 5: SEAD planning</a:t>
            </a:r>
          </a:p>
          <a:p>
            <a:pPr marL="0" indent="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</a:pPr>
            <a:r>
              <a:rPr lang="nb-NO" sz="1700" dirty="0" err="1" smtClean="0"/>
              <a:t>Objective</a:t>
            </a:r>
            <a:r>
              <a:rPr lang="nb-NO" sz="1700" dirty="0" smtClean="0"/>
              <a:t> 6: Escort planning</a:t>
            </a:r>
          </a:p>
          <a:p>
            <a:pPr marL="0" indent="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</a:pPr>
            <a:r>
              <a:rPr lang="nb-NO" sz="1700" dirty="0" err="1" smtClean="0"/>
              <a:t>Objective</a:t>
            </a:r>
            <a:r>
              <a:rPr lang="nb-NO" sz="1700" dirty="0" smtClean="0"/>
              <a:t> 6: </a:t>
            </a:r>
            <a:r>
              <a:rPr lang="nb-NO" sz="1700" dirty="0" err="1" smtClean="0"/>
              <a:t>Flightlead</a:t>
            </a:r>
            <a:r>
              <a:rPr lang="nb-NO" sz="1700" dirty="0" smtClean="0"/>
              <a:t> and </a:t>
            </a:r>
            <a:r>
              <a:rPr lang="nb-NO" sz="1700" dirty="0" err="1" smtClean="0"/>
              <a:t>wingman</a:t>
            </a:r>
            <a:r>
              <a:rPr lang="nb-NO" sz="1700" dirty="0" smtClean="0"/>
              <a:t> </a:t>
            </a:r>
            <a:r>
              <a:rPr lang="nb-NO" sz="1700" dirty="0" err="1" smtClean="0"/>
              <a:t>practice</a:t>
            </a:r>
            <a:r>
              <a:rPr lang="nb-NO" sz="1700" dirty="0" smtClean="0"/>
              <a:t> </a:t>
            </a:r>
            <a:endParaRPr lang="en-US" sz="1700" dirty="0" smtClean="0"/>
          </a:p>
          <a:p>
            <a:pPr marL="236190" indent="-23619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  <a:buNone/>
            </a:pPr>
            <a:endParaRPr lang="en-US" sz="1700" dirty="0" smtClean="0"/>
          </a:p>
          <a:p>
            <a:pPr>
              <a:buNone/>
            </a:pPr>
            <a:endParaRPr lang="nb-NO" dirty="0"/>
          </a:p>
        </p:txBody>
      </p:sp>
      <p:sp>
        <p:nvSpPr>
          <p:cNvPr id="5" name="TekstSylinder 4"/>
          <p:cNvSpPr txBox="1"/>
          <p:nvPr/>
        </p:nvSpPr>
        <p:spPr>
          <a:xfrm>
            <a:off x="2616565" y="0"/>
            <a:ext cx="6744923" cy="668319"/>
          </a:xfrm>
          <a:prstGeom prst="rect">
            <a:avLst/>
          </a:prstGeom>
          <a:noFill/>
        </p:spPr>
        <p:txBody>
          <a:bodyPr wrap="square" lIns="94476" tIns="47238" rIns="94476" bIns="47238" rtlCol="0" anchor="ctr">
            <a:noAutofit/>
          </a:bodyPr>
          <a:lstStyle/>
          <a:p>
            <a:pPr algn="ctr"/>
            <a:r>
              <a:rPr lang="en-US" sz="3300" b="1" dirty="0" smtClean="0">
                <a:solidFill>
                  <a:schemeClr val="bg1"/>
                </a:solidFill>
              </a:rPr>
              <a:t>Blue Commanders intent</a:t>
            </a:r>
            <a:endParaRPr lang="en-US" sz="3300" b="1" dirty="0">
              <a:solidFill>
                <a:schemeClr val="bg1"/>
              </a:solidFill>
            </a:endParaRPr>
          </a:p>
        </p:txBody>
      </p:sp>
      <p:sp>
        <p:nvSpPr>
          <p:cNvPr id="4" name="TekstSylinder 3"/>
          <p:cNvSpPr txBox="1"/>
          <p:nvPr/>
        </p:nvSpPr>
        <p:spPr>
          <a:xfrm>
            <a:off x="292516" y="-675108"/>
            <a:ext cx="3437445" cy="387799"/>
          </a:xfrm>
          <a:prstGeom prst="rect">
            <a:avLst/>
          </a:prstGeom>
          <a:noFill/>
        </p:spPr>
        <p:txBody>
          <a:bodyPr wrap="square" lIns="94476" tIns="47238" rIns="94476" bIns="47238" rtlCol="0">
            <a:spAutoFit/>
          </a:bodyPr>
          <a:lstStyle/>
          <a:p>
            <a:r>
              <a:rPr lang="nb-NO" dirty="0" smtClean="0"/>
              <a:t>RED THUNDER A </a:t>
            </a:r>
            <a:endParaRPr lang="nb-NO" dirty="0"/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1036953"/>
            <a:ext cx="9361488" cy="4234069"/>
          </a:xfrm>
        </p:spPr>
        <p:txBody>
          <a:bodyPr>
            <a:normAutofit/>
          </a:bodyPr>
          <a:lstStyle/>
          <a:p>
            <a:pPr marL="236190" indent="-23619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ts val="2590"/>
              <a:buNone/>
            </a:pPr>
            <a:r>
              <a:rPr lang="en-US" sz="1400" b="1" dirty="0" smtClean="0"/>
              <a:t>BLUE MISSION: </a:t>
            </a:r>
          </a:p>
          <a:p>
            <a:pPr marL="236190" indent="-23619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ts val="2590"/>
              <a:buNone/>
            </a:pPr>
            <a:r>
              <a:rPr lang="en-US" sz="1400" b="1" dirty="0" smtClean="0"/>
              <a:t>Task: </a:t>
            </a:r>
            <a:r>
              <a:rPr lang="en-US" sz="1400" dirty="0" smtClean="0"/>
              <a:t>Strike REDLAND military research facility</a:t>
            </a:r>
          </a:p>
          <a:p>
            <a:pPr marL="236190" indent="-23619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ts val="2590"/>
              <a:buNone/>
            </a:pPr>
            <a:r>
              <a:rPr lang="en-US" sz="1400" b="1" dirty="0" smtClean="0"/>
              <a:t>Purpose: </a:t>
            </a:r>
            <a:r>
              <a:rPr lang="en-US" sz="1400" dirty="0" smtClean="0"/>
              <a:t>Prevent any information from research facility to be used in the chemical weapon program</a:t>
            </a:r>
          </a:p>
          <a:p>
            <a:pPr marL="236190" indent="-23619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ts val="2590"/>
              <a:buNone/>
            </a:pPr>
            <a:endParaRPr lang="en-US" sz="1400" dirty="0" smtClean="0"/>
          </a:p>
          <a:p>
            <a:pPr marL="236190" indent="-23619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  <a:buFontTx/>
              <a:buChar char="-"/>
            </a:pPr>
            <a:r>
              <a:rPr lang="en-US" sz="1400" dirty="0" smtClean="0"/>
              <a:t>BLUE LOSSES NOT ALLOWED</a:t>
            </a:r>
          </a:p>
          <a:p>
            <a:pPr marL="236190" indent="-23619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  <a:buFontTx/>
              <a:buChar char="-"/>
            </a:pPr>
            <a:r>
              <a:rPr lang="en-US" sz="1400" dirty="0" smtClean="0"/>
              <a:t>RISK LEVEL: LOW</a:t>
            </a:r>
          </a:p>
          <a:p>
            <a:pPr marL="236190" indent="-23619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  <a:buNone/>
            </a:pPr>
            <a:endParaRPr lang="en-US" sz="1400" dirty="0" smtClean="0"/>
          </a:p>
          <a:p>
            <a:pPr marL="236190" indent="-23619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  <a:buNone/>
            </a:pPr>
            <a:endParaRPr lang="en-US" sz="1400" dirty="0" smtClean="0"/>
          </a:p>
          <a:p>
            <a:pPr marL="236190" indent="-23619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  <a:buNone/>
            </a:pPr>
            <a:r>
              <a:rPr lang="en-US" sz="1400" b="1" dirty="0" smtClean="0"/>
              <a:t>TRAINING OBJECTIVES:</a:t>
            </a:r>
          </a:p>
          <a:p>
            <a:pPr marL="236190" indent="-23619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  <a:buNone/>
            </a:pPr>
            <a:r>
              <a:rPr lang="en-US" sz="1400" dirty="0" smtClean="0"/>
              <a:t>	</a:t>
            </a:r>
            <a:r>
              <a:rPr lang="nb-NO" sz="1400" dirty="0" smtClean="0"/>
              <a:t> </a:t>
            </a:r>
            <a:r>
              <a:rPr lang="nb-NO" sz="1400" dirty="0" err="1" smtClean="0"/>
              <a:t>-Objective</a:t>
            </a:r>
            <a:r>
              <a:rPr lang="nb-NO" sz="1400" dirty="0" smtClean="0"/>
              <a:t> 1: </a:t>
            </a:r>
            <a:r>
              <a:rPr lang="nb-NO" sz="1400" dirty="0" err="1" smtClean="0"/>
              <a:t>Strike+SEAD</a:t>
            </a:r>
            <a:r>
              <a:rPr lang="nb-NO" sz="1400" dirty="0" smtClean="0"/>
              <a:t> </a:t>
            </a:r>
            <a:r>
              <a:rPr lang="nb-NO" sz="1400" dirty="0" err="1" smtClean="0"/>
              <a:t>coordination</a:t>
            </a:r>
            <a:r>
              <a:rPr lang="nb-NO" sz="1400" dirty="0" smtClean="0"/>
              <a:t/>
            </a:r>
            <a:br>
              <a:rPr lang="nb-NO" sz="1400" dirty="0" smtClean="0"/>
            </a:br>
            <a:r>
              <a:rPr lang="nb-NO" sz="1400" dirty="0" smtClean="0"/>
              <a:t>- </a:t>
            </a:r>
            <a:r>
              <a:rPr lang="nb-NO" sz="1400" dirty="0" err="1" smtClean="0"/>
              <a:t>Objective</a:t>
            </a:r>
            <a:r>
              <a:rPr lang="nb-NO" sz="1400" dirty="0" smtClean="0"/>
              <a:t> 2: </a:t>
            </a:r>
            <a:r>
              <a:rPr lang="nb-NO" sz="1400" dirty="0" err="1" smtClean="0"/>
              <a:t>Communication</a:t>
            </a:r>
            <a:r>
              <a:rPr lang="nb-NO" sz="1400" dirty="0" smtClean="0"/>
              <a:t> </a:t>
            </a:r>
            <a:r>
              <a:rPr lang="nb-NO" sz="1400" dirty="0" err="1" smtClean="0"/>
              <a:t>between</a:t>
            </a:r>
            <a:r>
              <a:rPr lang="nb-NO" sz="1400" dirty="0" smtClean="0"/>
              <a:t> </a:t>
            </a:r>
            <a:r>
              <a:rPr lang="nb-NO" sz="1400" dirty="0" err="1" smtClean="0"/>
              <a:t>flights</a:t>
            </a:r>
            <a:r>
              <a:rPr lang="nb-NO" sz="1400" dirty="0" smtClean="0"/>
              <a:t> (Strike + SEAD)</a:t>
            </a:r>
            <a:br>
              <a:rPr lang="nb-NO" sz="1400" dirty="0" smtClean="0"/>
            </a:br>
            <a:r>
              <a:rPr lang="nb-NO" sz="1400" dirty="0" smtClean="0"/>
              <a:t>- </a:t>
            </a:r>
            <a:r>
              <a:rPr lang="nb-NO" sz="1400" dirty="0" err="1" smtClean="0"/>
              <a:t>Objective</a:t>
            </a:r>
            <a:r>
              <a:rPr lang="nb-NO" sz="1400" dirty="0" smtClean="0"/>
              <a:t> 3: </a:t>
            </a:r>
            <a:r>
              <a:rPr lang="nb-NO" sz="1400" dirty="0" err="1" smtClean="0"/>
              <a:t>Mission</a:t>
            </a:r>
            <a:r>
              <a:rPr lang="nb-NO" sz="1400" dirty="0" smtClean="0"/>
              <a:t> planning and </a:t>
            </a:r>
            <a:r>
              <a:rPr lang="nb-NO" sz="1400" dirty="0" err="1" smtClean="0"/>
              <a:t>flight</a:t>
            </a:r>
            <a:r>
              <a:rPr lang="nb-NO" sz="1400" dirty="0" smtClean="0"/>
              <a:t> briefing</a:t>
            </a:r>
            <a:br>
              <a:rPr lang="nb-NO" sz="1400" dirty="0" smtClean="0"/>
            </a:br>
            <a:r>
              <a:rPr lang="nb-NO" sz="1400" dirty="0" smtClean="0"/>
              <a:t>- </a:t>
            </a:r>
            <a:r>
              <a:rPr lang="nb-NO" sz="1400" dirty="0" err="1" smtClean="0"/>
              <a:t>Objective</a:t>
            </a:r>
            <a:r>
              <a:rPr lang="nb-NO" sz="1400" dirty="0" smtClean="0"/>
              <a:t> 4: Strike planning</a:t>
            </a:r>
            <a:br>
              <a:rPr lang="nb-NO" sz="1400" dirty="0" smtClean="0"/>
            </a:br>
            <a:r>
              <a:rPr lang="nb-NO" sz="1400" dirty="0" smtClean="0"/>
              <a:t>- </a:t>
            </a:r>
            <a:r>
              <a:rPr lang="nb-NO" sz="1400" dirty="0" err="1" smtClean="0"/>
              <a:t>Objective</a:t>
            </a:r>
            <a:r>
              <a:rPr lang="nb-NO" sz="1400" dirty="0" smtClean="0"/>
              <a:t> 5: SEAD planning</a:t>
            </a:r>
            <a:br>
              <a:rPr lang="nb-NO" sz="1400" dirty="0" smtClean="0"/>
            </a:br>
            <a:r>
              <a:rPr lang="nb-NO" sz="1400" dirty="0" smtClean="0"/>
              <a:t>- </a:t>
            </a:r>
            <a:r>
              <a:rPr lang="nb-NO" sz="1400" dirty="0" err="1" smtClean="0"/>
              <a:t>Objective</a:t>
            </a:r>
            <a:r>
              <a:rPr lang="nb-NO" sz="1400" dirty="0" smtClean="0"/>
              <a:t> 6: </a:t>
            </a:r>
            <a:r>
              <a:rPr lang="nb-NO" sz="1400" dirty="0" err="1" smtClean="0"/>
              <a:t>Flightlead</a:t>
            </a:r>
            <a:r>
              <a:rPr lang="nb-NO" sz="1400" dirty="0" smtClean="0"/>
              <a:t> and </a:t>
            </a:r>
            <a:r>
              <a:rPr lang="nb-NO" sz="1400" dirty="0" err="1" smtClean="0"/>
              <a:t>wingman</a:t>
            </a:r>
            <a:r>
              <a:rPr lang="nb-NO" sz="1400" dirty="0" smtClean="0"/>
              <a:t> </a:t>
            </a:r>
            <a:r>
              <a:rPr lang="nb-NO" sz="1400" dirty="0" err="1" smtClean="0"/>
              <a:t>practice</a:t>
            </a:r>
            <a:r>
              <a:rPr lang="nb-NO" sz="1400" dirty="0" smtClean="0"/>
              <a:t> </a:t>
            </a:r>
            <a:endParaRPr lang="en-US" sz="1400" dirty="0" smtClean="0"/>
          </a:p>
          <a:p>
            <a:pPr marL="236190" indent="-236190">
              <a:lnSpc>
                <a:spcPct val="80000"/>
              </a:lnSpc>
              <a:spcBef>
                <a:spcPts val="1033"/>
              </a:spcBef>
              <a:buClr>
                <a:schemeClr val="dk1"/>
              </a:buClr>
              <a:buSzPts val="2590"/>
              <a:buNone/>
            </a:pPr>
            <a:endParaRPr lang="en-US" sz="1700" dirty="0" smtClean="0"/>
          </a:p>
          <a:p>
            <a:pPr>
              <a:buNone/>
            </a:pPr>
            <a:endParaRPr lang="nb-NO" dirty="0"/>
          </a:p>
        </p:txBody>
      </p:sp>
      <p:sp>
        <p:nvSpPr>
          <p:cNvPr id="5" name="TekstSylinder 4"/>
          <p:cNvSpPr txBox="1"/>
          <p:nvPr/>
        </p:nvSpPr>
        <p:spPr>
          <a:xfrm>
            <a:off x="2616565" y="0"/>
            <a:ext cx="6744923" cy="668319"/>
          </a:xfrm>
          <a:prstGeom prst="rect">
            <a:avLst/>
          </a:prstGeom>
          <a:noFill/>
        </p:spPr>
        <p:txBody>
          <a:bodyPr wrap="square" lIns="94476" tIns="47238" rIns="94476" bIns="47238" rtlCol="0" anchor="ctr">
            <a:noAutofit/>
          </a:bodyPr>
          <a:lstStyle/>
          <a:p>
            <a:pPr algn="ctr"/>
            <a:r>
              <a:rPr lang="en-US" sz="3300" b="1" dirty="0" smtClean="0">
                <a:solidFill>
                  <a:schemeClr val="bg1"/>
                </a:solidFill>
              </a:rPr>
              <a:t>Blue Commanders intent</a:t>
            </a:r>
            <a:endParaRPr lang="en-US" sz="3300" b="1" dirty="0">
              <a:solidFill>
                <a:schemeClr val="bg1"/>
              </a:solidFill>
            </a:endParaRPr>
          </a:p>
        </p:txBody>
      </p:sp>
      <p:sp>
        <p:nvSpPr>
          <p:cNvPr id="4" name="TekstSylinder 3"/>
          <p:cNvSpPr txBox="1"/>
          <p:nvPr/>
        </p:nvSpPr>
        <p:spPr>
          <a:xfrm>
            <a:off x="292516" y="-675108"/>
            <a:ext cx="3437445" cy="387799"/>
          </a:xfrm>
          <a:prstGeom prst="rect">
            <a:avLst/>
          </a:prstGeom>
          <a:noFill/>
        </p:spPr>
        <p:txBody>
          <a:bodyPr wrap="square" lIns="94476" tIns="47238" rIns="94476" bIns="47238" rtlCol="0">
            <a:spAutoFit/>
          </a:bodyPr>
          <a:lstStyle/>
          <a:p>
            <a:r>
              <a:rPr lang="nb-NO" dirty="0" smtClean="0"/>
              <a:t>RED THUNDER B (</a:t>
            </a:r>
            <a:r>
              <a:rPr lang="nb-NO" dirty="0" err="1" smtClean="0"/>
              <a:t>no</a:t>
            </a:r>
            <a:r>
              <a:rPr lang="nb-NO" dirty="0" smtClean="0"/>
              <a:t> air </a:t>
            </a:r>
            <a:r>
              <a:rPr lang="nb-NO" dirty="0" err="1" smtClean="0"/>
              <a:t>threats</a:t>
            </a:r>
            <a:r>
              <a:rPr lang="nb-NO" dirty="0" smtClean="0"/>
              <a:t>)</a:t>
            </a:r>
            <a:endParaRPr lang="nb-NO" dirty="0"/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918387" y="1275150"/>
            <a:ext cx="4443101" cy="2595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kstSylinder 4"/>
          <p:cNvSpPr txBox="1"/>
          <p:nvPr/>
        </p:nvSpPr>
        <p:spPr>
          <a:xfrm>
            <a:off x="2616565" y="0"/>
            <a:ext cx="6744923" cy="668319"/>
          </a:xfrm>
          <a:prstGeom prst="rect">
            <a:avLst/>
          </a:prstGeom>
          <a:noFill/>
        </p:spPr>
        <p:txBody>
          <a:bodyPr wrap="square" lIns="94476" tIns="47238" rIns="94476" bIns="47238" rtlCol="0" anchor="ctr">
            <a:noAutofit/>
          </a:bodyPr>
          <a:lstStyle/>
          <a:p>
            <a:pPr algn="ctr"/>
            <a:r>
              <a:rPr lang="en-US" sz="3300" b="1" dirty="0" smtClean="0">
                <a:solidFill>
                  <a:schemeClr val="bg1"/>
                </a:solidFill>
              </a:rPr>
              <a:t>Blue ALR</a:t>
            </a:r>
            <a:endParaRPr lang="en-US" sz="3300" b="1" dirty="0">
              <a:solidFill>
                <a:schemeClr val="bg1"/>
              </a:solidFill>
            </a:endParaRPr>
          </a:p>
        </p:txBody>
      </p:sp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9379" y="750080"/>
            <a:ext cx="4128359" cy="4254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ktangel 6"/>
          <p:cNvSpPr/>
          <p:nvPr/>
        </p:nvSpPr>
        <p:spPr>
          <a:xfrm>
            <a:off x="146242" y="1875229"/>
            <a:ext cx="4313340" cy="1200158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4476" tIns="47238" rIns="94476" bIns="47238" rtlCol="0" anchor="ctr"/>
          <a:lstStyle/>
          <a:p>
            <a:pPr algn="ctr"/>
            <a:endParaRPr lang="en-US"/>
          </a:p>
        </p:txBody>
      </p:sp>
      <p:sp>
        <p:nvSpPr>
          <p:cNvPr id="8" name="Rektangel 7"/>
          <p:cNvSpPr/>
          <p:nvPr/>
        </p:nvSpPr>
        <p:spPr>
          <a:xfrm>
            <a:off x="4901906" y="2100258"/>
            <a:ext cx="4459582" cy="90011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4476" tIns="47238" rIns="94476" bIns="47238" rtlCol="0" anchor="ctr"/>
          <a:lstStyle/>
          <a:p>
            <a:pPr algn="ctr"/>
            <a:endParaRPr lang="en-US"/>
          </a:p>
        </p:txBody>
      </p:sp>
      <p:sp>
        <p:nvSpPr>
          <p:cNvPr id="9" name="TekstSylinder 8"/>
          <p:cNvSpPr txBox="1"/>
          <p:nvPr/>
        </p:nvSpPr>
        <p:spPr>
          <a:xfrm>
            <a:off x="292516" y="-675108"/>
            <a:ext cx="3437445" cy="387799"/>
          </a:xfrm>
          <a:prstGeom prst="rect">
            <a:avLst/>
          </a:prstGeom>
          <a:noFill/>
        </p:spPr>
        <p:txBody>
          <a:bodyPr wrap="square" lIns="94476" tIns="47238" rIns="94476" bIns="47238" rtlCol="0">
            <a:spAutoFit/>
          </a:bodyPr>
          <a:lstStyle/>
          <a:p>
            <a:r>
              <a:rPr lang="nb-NO" dirty="0" smtClean="0"/>
              <a:t>RED THUNDER A </a:t>
            </a:r>
            <a:endParaRPr lang="nb-NO" dirty="0"/>
          </a:p>
        </p:txBody>
      </p: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918387" y="1275150"/>
            <a:ext cx="4443101" cy="2595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kstSylinder 4"/>
          <p:cNvSpPr txBox="1"/>
          <p:nvPr/>
        </p:nvSpPr>
        <p:spPr>
          <a:xfrm>
            <a:off x="2616565" y="0"/>
            <a:ext cx="6744923" cy="668319"/>
          </a:xfrm>
          <a:prstGeom prst="rect">
            <a:avLst/>
          </a:prstGeom>
          <a:noFill/>
        </p:spPr>
        <p:txBody>
          <a:bodyPr wrap="square" lIns="94476" tIns="47238" rIns="94476" bIns="47238" rtlCol="0" anchor="ctr">
            <a:noAutofit/>
          </a:bodyPr>
          <a:lstStyle/>
          <a:p>
            <a:pPr algn="ctr"/>
            <a:r>
              <a:rPr lang="en-US" sz="3300" b="1" dirty="0" smtClean="0">
                <a:solidFill>
                  <a:schemeClr val="bg1"/>
                </a:solidFill>
              </a:rPr>
              <a:t>Blue ALR</a:t>
            </a:r>
            <a:endParaRPr lang="en-US" sz="3300" b="1" dirty="0">
              <a:solidFill>
                <a:schemeClr val="bg1"/>
              </a:solidFill>
            </a:endParaRPr>
          </a:p>
        </p:txBody>
      </p:sp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9379" y="750080"/>
            <a:ext cx="4128359" cy="4254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ktangel 6"/>
          <p:cNvSpPr/>
          <p:nvPr/>
        </p:nvSpPr>
        <p:spPr>
          <a:xfrm>
            <a:off x="146242" y="1275149"/>
            <a:ext cx="4313340" cy="67508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4476" tIns="47238" rIns="94476" bIns="47238" rtlCol="0" anchor="ctr"/>
          <a:lstStyle/>
          <a:p>
            <a:pPr algn="ctr"/>
            <a:endParaRPr lang="en-US"/>
          </a:p>
        </p:txBody>
      </p:sp>
      <p:sp>
        <p:nvSpPr>
          <p:cNvPr id="8" name="Rektangel 7"/>
          <p:cNvSpPr/>
          <p:nvPr/>
        </p:nvSpPr>
        <p:spPr>
          <a:xfrm>
            <a:off x="4901906" y="1575189"/>
            <a:ext cx="4459582" cy="60007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4476" tIns="47238" rIns="94476" bIns="47238" rtlCol="0" anchor="ctr"/>
          <a:lstStyle/>
          <a:p>
            <a:pPr algn="ctr"/>
            <a:endParaRPr lang="en-US"/>
          </a:p>
        </p:txBody>
      </p:sp>
      <p:sp>
        <p:nvSpPr>
          <p:cNvPr id="9" name="TekstSylinder 8"/>
          <p:cNvSpPr txBox="1"/>
          <p:nvPr/>
        </p:nvSpPr>
        <p:spPr>
          <a:xfrm>
            <a:off x="292516" y="-675108"/>
            <a:ext cx="3437445" cy="387799"/>
          </a:xfrm>
          <a:prstGeom prst="rect">
            <a:avLst/>
          </a:prstGeom>
          <a:noFill/>
        </p:spPr>
        <p:txBody>
          <a:bodyPr wrap="square" lIns="94476" tIns="47238" rIns="94476" bIns="47238" rtlCol="0">
            <a:spAutoFit/>
          </a:bodyPr>
          <a:lstStyle/>
          <a:p>
            <a:r>
              <a:rPr lang="nb-NO" dirty="0" smtClean="0"/>
              <a:t>RED THUNDER B (</a:t>
            </a:r>
            <a:r>
              <a:rPr lang="nb-NO" dirty="0" err="1" smtClean="0"/>
              <a:t>no</a:t>
            </a:r>
            <a:r>
              <a:rPr lang="nb-NO" dirty="0" smtClean="0"/>
              <a:t> air </a:t>
            </a:r>
            <a:r>
              <a:rPr lang="nb-NO" dirty="0" err="1" smtClean="0"/>
              <a:t>threats</a:t>
            </a:r>
            <a:r>
              <a:rPr lang="nb-NO" dirty="0" smtClean="0"/>
              <a:t>)</a:t>
            </a:r>
            <a:endParaRPr lang="nb-NO" dirty="0"/>
          </a:p>
        </p:txBody>
      </p:sp>
    </p:spTree>
  </p:cSld>
  <p:clrMapOvr>
    <a:masterClrMapping/>
  </p:clrMapOvr>
  <p:transition/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Kontor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467</TotalTime>
  <Words>1110</Words>
  <Application>Microsoft Office PowerPoint</Application>
  <PresentationFormat>Egendefinert</PresentationFormat>
  <Paragraphs>165</Paragraphs>
  <Slides>22</Slides>
  <Notes>3</Notes>
  <HiddenSlides>7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22</vt:i4>
      </vt:variant>
    </vt:vector>
  </HeadingPairs>
  <TitlesOfParts>
    <vt:vector size="23" baseType="lpstr">
      <vt:lpstr>Kontortema</vt:lpstr>
      <vt:lpstr>  </vt:lpstr>
      <vt:lpstr>  </vt:lpstr>
      <vt:lpstr>Lysbilde 3</vt:lpstr>
      <vt:lpstr>Lysbilde 4</vt:lpstr>
      <vt:lpstr>Lysbilde 5</vt:lpstr>
      <vt:lpstr>Lysbilde 6</vt:lpstr>
      <vt:lpstr>Lysbilde 7</vt:lpstr>
      <vt:lpstr>Lysbilde 8</vt:lpstr>
      <vt:lpstr>Lysbilde 9</vt:lpstr>
      <vt:lpstr>Lysbilde 10</vt:lpstr>
      <vt:lpstr>Lysbilde 11</vt:lpstr>
      <vt:lpstr>Lysbilde 12</vt:lpstr>
      <vt:lpstr>Lysbilde 13</vt:lpstr>
      <vt:lpstr>TRMATGT003  Military Research Facility</vt:lpstr>
      <vt:lpstr>TRMATGT003 Military Research Facility</vt:lpstr>
      <vt:lpstr>Lysbilde 16</vt:lpstr>
      <vt:lpstr>Lysbilde 17</vt:lpstr>
      <vt:lpstr>Lysbilde 18</vt:lpstr>
      <vt:lpstr>Lysbilde 19</vt:lpstr>
      <vt:lpstr>Lysbilde 20</vt:lpstr>
      <vt:lpstr>Lysbilde 21</vt:lpstr>
      <vt:lpstr>Lysbilde 22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132nd Strike and SEAD v1.0 TRMA</dc:title>
  <dc:creator>132nd Virtual Wing</dc:creator>
  <cp:lastModifiedBy>Frode Nakken</cp:lastModifiedBy>
  <cp:revision>60</cp:revision>
  <dcterms:created xsi:type="dcterms:W3CDTF">2019-03-12T22:01:00Z</dcterms:created>
  <dcterms:modified xsi:type="dcterms:W3CDTF">2024-10-27T18:23:49Z</dcterms:modified>
</cp:coreProperties>
</file>

<file path=docProps/thumbnail.jpeg>
</file>